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Lst>
  <p:notesMasterIdLst>
    <p:notesMasterId r:id="rId24"/>
  </p:notesMasterIdLst>
  <p:sldIdLst>
    <p:sldId id="256" r:id="rId3"/>
    <p:sldId id="259" r:id="rId4"/>
    <p:sldId id="2147480788" r:id="rId5"/>
    <p:sldId id="2147480793" r:id="rId6"/>
    <p:sldId id="260" r:id="rId7"/>
    <p:sldId id="2147480796" r:id="rId8"/>
    <p:sldId id="2147480797" r:id="rId9"/>
    <p:sldId id="2147481011" r:id="rId10"/>
    <p:sldId id="2147481010" r:id="rId11"/>
    <p:sldId id="2147481009" r:id="rId12"/>
    <p:sldId id="2147481008" r:id="rId13"/>
    <p:sldId id="2147481007" r:id="rId14"/>
    <p:sldId id="2147481006" r:id="rId15"/>
    <p:sldId id="2147481005" r:id="rId16"/>
    <p:sldId id="2147481004" r:id="rId17"/>
    <p:sldId id="2147481003" r:id="rId18"/>
    <p:sldId id="261" r:id="rId19"/>
    <p:sldId id="2147480806" r:id="rId20"/>
    <p:sldId id="2147480807" r:id="rId21"/>
    <p:sldId id="2147480808" r:id="rId22"/>
    <p:sldId id="21474808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9" d="100"/>
          <a:sy n="99" d="100"/>
        </p:scale>
        <p:origin x="8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EA5F24-FA35-4F3B-8606-8661C2064597}"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B4F7E4-7A9E-48C4-B35C-70A1A7B29B9E}" type="slidenum">
              <a:rPr lang="en-US" smtClean="0"/>
              <a:t>‹#›</a:t>
            </a:fld>
            <a:endParaRPr lang="en-US"/>
          </a:p>
        </p:txBody>
      </p:sp>
    </p:spTree>
    <p:extLst>
      <p:ext uri="{BB962C8B-B14F-4D97-AF65-F5344CB8AC3E}">
        <p14:creationId xmlns:p14="http://schemas.microsoft.com/office/powerpoint/2010/main" val="2569094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fabric/security/security-conditional-access" TargetMode="External"/><Relationship Id="rId7" Type="http://schemas.openxmlformats.org/officeDocument/2006/relationships/hyperlink" Target="https://learn.microsoft.com/en-us/fabric/governance/governance-compliance-overview"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learn.microsoft.com/en-us/fabric/security/security-service-tags" TargetMode="External"/><Relationship Id="rId5" Type="http://schemas.openxmlformats.org/officeDocument/2006/relationships/hyperlink" Target="https://learn.microsoft.com/en-us/fabric/security/security-lockbox" TargetMode="External"/><Relationship Id="rId4" Type="http://schemas.openxmlformats.org/officeDocument/2006/relationships/hyperlink" Target="https://learn.microsoft.com/en-us/fabric/security/az-resilienc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usinesswire.com/news/home/20200508005025/en/IDCs-Global-DataSphere-Forecast-Shows-Continued-Steady-Growth-in-the-Creation-and-Consumption-of-Dat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Calibri" panose="020F0502020204030204" pitchFamily="34" charset="0"/>
              </a:rPr>
              <a:t>Introduce the Microsoft team to the customer</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927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Segoe UI"/>
                <a:cs typeface="Segoe UI"/>
              </a:rPr>
              <a:t>Data science allows users to</a:t>
            </a:r>
            <a:r>
              <a:rPr lang="en-US" sz="1200">
                <a:latin typeface="Segoe UI"/>
                <a:cs typeface="Segoe UI"/>
              </a:rPr>
              <a:t> build, deploy, and</a:t>
            </a:r>
            <a:r>
              <a:rPr lang="en-US" sz="1200">
                <a:solidFill>
                  <a:srgbClr val="000000"/>
                </a:solidFill>
                <a:latin typeface="Segoe UI"/>
                <a:cs typeface="Segoe UI"/>
              </a:rPr>
              <a:t> operationalize machine learning models leveraging data from diverse sources and supporting secure collaboration. Easily integrate with Azure Synapse ML for experiment tracking and model registry, processing of millions of prompts, and the ability scale workflows easily. We'll look into more specific capabilities later on in today's presentation. </a:t>
            </a:r>
            <a:endParaRPr lang="en-US" sz="1200">
              <a:solidFill>
                <a:srgbClr val="FFFFFF"/>
              </a:solidFill>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266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a:cs typeface="Segoe UI"/>
              </a:rPr>
              <a:t>With a best-in-class observational data analytics engine, real-time analytics allows organizations to unlock value by analyzing time series, telemetry, or log type datasets. The ability to support semi-structured data at high volume, coupled with capacity for unlimited scale from gigabytes to petabytes, enables unlimited scale at concurrent queries and concurrent users.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731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a:cs typeface="Segoe UI"/>
              </a:rPr>
              <a:t>Power BI is the world's leading Business Intelligence platform. Fully integrated into Microsoft Fabric, it ensures data can be leveraged by users quickly and intuitively, helping achieve faster and better data-based decisions.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555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i="0"/>
              <a:t>Serverless compute is a compute tier for single databases in Azure SQL that automatically scales compute based on workload demand. It allows for workloads to run without the need to provision compute, enhancing productivity, optimizing memory, and creating a highly scalable environment.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222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t>As we mentioned earlier, these workload experiences are built on a unified data foundation via OneLake. This open and governed lake-centric hub eliminates data siloes and securely centralized data for the whole organization. It acts like the data version of Microsoft OneDrive. We’ll look into this incredible foundation more closely in a moment.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830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0" i="0">
                <a:latin typeface="Segoe UI"/>
                <a:cs typeface="Segoe UI"/>
              </a:rPr>
              <a:t>Throughout Microsoft Fabric, there is persistent data governance and security to manage, protect, and monitor your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600" b="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i="0">
                <a:latin typeface="Segoe UI"/>
                <a:cs typeface="Segoe UI"/>
              </a:rPr>
              <a:t>Security features:</a:t>
            </a:r>
          </a:p>
          <a:p>
            <a:pPr algn="l">
              <a:buFont typeface="Arial" panose="020B0604020202020204" pitchFamily="34" charset="0"/>
              <a:buChar char="•"/>
            </a:pPr>
            <a:r>
              <a:rPr lang="en-US" sz="1200" b="0" i="0" u="sng">
                <a:solidFill>
                  <a:srgbClr val="161616"/>
                </a:solidFill>
                <a:effectLst/>
                <a:latin typeface="Segoe UI"/>
                <a:cs typeface="Segoe UI"/>
                <a:hlinkClick r:id="rId3"/>
              </a:rPr>
              <a:t> Conditional access</a:t>
            </a:r>
            <a:r>
              <a:rPr lang="en-US" sz="1200" b="0" i="0">
                <a:solidFill>
                  <a:srgbClr val="161616"/>
                </a:solidFill>
                <a:effectLst/>
                <a:latin typeface="Segoe UI"/>
                <a:cs typeface="Segoe UI"/>
              </a:rPr>
              <a:t> - Secure your apps using Azure Active Directory (Azure AD).</a:t>
            </a:r>
          </a:p>
          <a:p>
            <a:pPr algn="l">
              <a:buFont typeface="Arial" panose="020B0604020202020204" pitchFamily="34" charset="0"/>
              <a:buChar char="•"/>
            </a:pPr>
            <a:r>
              <a:rPr lang="en-US" sz="1200" b="0" i="0" u="none" strike="noStrike">
                <a:solidFill>
                  <a:srgbClr val="161616"/>
                </a:solidFill>
                <a:effectLst/>
                <a:latin typeface="Segoe UI"/>
                <a:cs typeface="Segoe UI"/>
                <a:hlinkClick r:id="rId4"/>
              </a:rPr>
              <a:t> Resiliency</a:t>
            </a:r>
            <a:r>
              <a:rPr lang="en-US" sz="1200" b="0" i="0">
                <a:solidFill>
                  <a:srgbClr val="161616"/>
                </a:solidFill>
                <a:effectLst/>
                <a:latin typeface="Segoe UI"/>
                <a:cs typeface="Segoe UI"/>
              </a:rPr>
              <a:t> - Reliability and regional resiliency with Azure availability zones.</a:t>
            </a:r>
          </a:p>
          <a:p>
            <a:pPr algn="l">
              <a:buFont typeface="Arial" panose="020B0604020202020204" pitchFamily="34" charset="0"/>
              <a:buChar char="•"/>
            </a:pPr>
            <a:r>
              <a:rPr lang="en-US" sz="1200" b="0" i="0" u="none" strike="noStrike">
                <a:solidFill>
                  <a:srgbClr val="161616"/>
                </a:solidFill>
                <a:effectLst/>
                <a:latin typeface="Segoe UI"/>
                <a:cs typeface="Segoe UI"/>
                <a:hlinkClick r:id="rId5"/>
              </a:rPr>
              <a:t> Lockbox</a:t>
            </a:r>
            <a:r>
              <a:rPr lang="en-US" sz="1200" b="0" i="0">
                <a:solidFill>
                  <a:srgbClr val="161616"/>
                </a:solidFill>
                <a:effectLst/>
                <a:latin typeface="Segoe UI"/>
                <a:cs typeface="Segoe UI"/>
              </a:rPr>
              <a:t> - Control how Microsoft engineers access your data.</a:t>
            </a:r>
          </a:p>
          <a:p>
            <a:pPr algn="l">
              <a:buFont typeface="Arial" panose="020B0604020202020204" pitchFamily="34" charset="0"/>
              <a:buChar char="•"/>
            </a:pPr>
            <a:r>
              <a:rPr lang="en-US" sz="1200" b="0" i="0" u="none" strike="noStrike">
                <a:solidFill>
                  <a:srgbClr val="161616"/>
                </a:solidFill>
                <a:effectLst/>
                <a:latin typeface="Segoe UI"/>
                <a:cs typeface="Segoe UI"/>
                <a:hlinkClick r:id="rId6"/>
              </a:rPr>
              <a:t> Service tags</a:t>
            </a:r>
            <a:r>
              <a:rPr lang="en-US" sz="1200" b="0" i="0">
                <a:solidFill>
                  <a:srgbClr val="161616"/>
                </a:solidFill>
                <a:effectLst/>
                <a:latin typeface="Segoe UI"/>
                <a:cs typeface="Segoe UI"/>
              </a:rPr>
              <a:t> - Enable an Azure SQL Managed Instance (MI) to allow incoming connections from Microsoft Fabric.</a:t>
            </a:r>
          </a:p>
          <a:p>
            <a:pPr algn="l">
              <a:buFont typeface="Arial" panose="020B0604020202020204" pitchFamily="34" charset="0"/>
              <a:buNone/>
            </a:pPr>
            <a:endParaRPr lang="en-US" sz="1200" b="0" i="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1" i="0">
                <a:latin typeface="Segoe UI"/>
                <a:cs typeface="Segoe UI"/>
              </a:rPr>
              <a:t>Governance and compliance:</a:t>
            </a:r>
          </a:p>
          <a:p>
            <a:pPr>
              <a:buFont typeface="Arial" panose="020B0604020202020204" pitchFamily="34" charset="0"/>
            </a:pPr>
            <a:r>
              <a:rPr lang="en-US" sz="1200" b="0" i="0">
                <a:solidFill>
                  <a:srgbClr val="161616"/>
                </a:solidFill>
                <a:effectLst/>
                <a:latin typeface="Segoe UI"/>
                <a:cs typeface="Segoe UI"/>
                <a:hlinkClick r:id="rId7"/>
              </a:rPr>
              <a:t>https://learn.microsoft.com/en-us/fabric/governance/governance-compliance-overview</a:t>
            </a:r>
            <a:r>
              <a:rPr lang="en-US" sz="1200">
                <a:solidFill>
                  <a:srgbClr val="161616"/>
                </a:solidFill>
                <a:latin typeface="Segoe UI"/>
                <a:cs typeface="Segoe UI"/>
              </a:rPr>
              <a:t> </a:t>
            </a:r>
            <a:endParaRPr lang="en-US" sz="1200" b="0" i="0">
              <a:solidFill>
                <a:srgbClr val="161616"/>
              </a:solidFill>
              <a:effectLst/>
              <a:latin typeface="Segoe UI" panose="020B0502040204020203" pitchFamily="34" charset="0"/>
              <a:cs typeface="Segoe UI"/>
            </a:endParaRPr>
          </a:p>
          <a:p>
            <a:pPr marL="285750" indent="-285750" algn="l">
              <a:buFont typeface="Arial" panose="020B0604020202020204" pitchFamily="34" charset="0"/>
              <a:buChar char="•"/>
            </a:pPr>
            <a:r>
              <a:rPr lang="en-US" sz="1200" b="0" i="0">
                <a:solidFill>
                  <a:srgbClr val="161616"/>
                </a:solidFill>
                <a:effectLst/>
                <a:latin typeface="Segoe UI"/>
                <a:cs typeface="Segoe UI"/>
              </a:rPr>
              <a:t>Information protection</a:t>
            </a:r>
          </a:p>
          <a:p>
            <a:pPr marL="285750" indent="-285750" algn="l">
              <a:buFont typeface="Arial" panose="020B0604020202020204" pitchFamily="34" charset="0"/>
              <a:buChar char="•"/>
            </a:pPr>
            <a:r>
              <a:rPr lang="en-US" sz="1200" b="0" i="0">
                <a:solidFill>
                  <a:srgbClr val="161616"/>
                </a:solidFill>
                <a:effectLst/>
                <a:latin typeface="Segoe UI"/>
                <a:cs typeface="Segoe UI"/>
              </a:rPr>
              <a:t>Data loss prevention</a:t>
            </a:r>
          </a:p>
          <a:p>
            <a:pPr marL="285750" indent="-285750" algn="l">
              <a:buFont typeface="Arial" panose="020B0604020202020204" pitchFamily="34" charset="0"/>
              <a:buChar char="•"/>
            </a:pPr>
            <a:r>
              <a:rPr lang="en-US" sz="1200" b="0" i="0">
                <a:solidFill>
                  <a:srgbClr val="161616"/>
                </a:solidFill>
                <a:effectLst/>
                <a:latin typeface="Segoe UI"/>
                <a:cs typeface="Segoe UI"/>
              </a:rPr>
              <a:t>Endorsements</a:t>
            </a:r>
          </a:p>
          <a:p>
            <a:pPr marL="285750" indent="-285750" algn="l">
              <a:buFont typeface="Arial" panose="020B0604020202020204" pitchFamily="34" charset="0"/>
              <a:buChar char="•"/>
            </a:pPr>
            <a:r>
              <a:rPr lang="en-US" sz="1200" b="0" i="0">
                <a:solidFill>
                  <a:srgbClr val="161616"/>
                </a:solidFill>
                <a:effectLst/>
                <a:latin typeface="Segoe UI"/>
                <a:cs typeface="Segoe UI"/>
              </a:rPr>
              <a:t>Metadata scanning</a:t>
            </a:r>
          </a:p>
          <a:p>
            <a:pPr marL="285750" indent="-285750" algn="l">
              <a:buFont typeface="Arial" panose="020B0604020202020204" pitchFamily="34" charset="0"/>
              <a:buChar char="•"/>
            </a:pPr>
            <a:r>
              <a:rPr lang="en-US" sz="1200" b="0" i="0">
                <a:solidFill>
                  <a:srgbClr val="161616"/>
                </a:solidFill>
                <a:effectLst/>
                <a:latin typeface="Segoe UI"/>
                <a:cs typeface="Segoe UI"/>
              </a:rPr>
              <a:t>Lineage</a:t>
            </a:r>
          </a:p>
          <a:p>
            <a:pPr marL="285750" indent="-285750" algn="l">
              <a:buFont typeface="Arial" panose="020B0604020202020204" pitchFamily="34" charset="0"/>
              <a:buChar char="•"/>
            </a:pPr>
            <a:r>
              <a:rPr lang="en-US" sz="1200" b="0" i="0">
                <a:solidFill>
                  <a:srgbClr val="161616"/>
                </a:solidFill>
                <a:effectLst/>
                <a:latin typeface="Segoe UI"/>
                <a:cs typeface="Segoe UI"/>
              </a:rPr>
              <a:t>Microsoft Purview hub</a:t>
            </a:r>
          </a:p>
          <a:p>
            <a:pPr algn="l">
              <a:buFont typeface="Arial" panose="020B0604020202020204" pitchFamily="34" charset="0"/>
              <a:buChar char="•"/>
            </a:pPr>
            <a:endParaRPr lang="en-US" sz="1200" b="0" i="0">
              <a:solidFill>
                <a:srgbClr val="161616"/>
              </a:solidFill>
              <a:effectLst/>
              <a:cs typeface="Segoe UI" panose="020B0502040204020203" pitchFamily="34" charset="0"/>
            </a:endParaRPr>
          </a:p>
          <a:p>
            <a:pPr algn="l">
              <a:buFont typeface="Arial" panose="020B0604020202020204" pitchFamily="34" charset="0"/>
              <a:buNone/>
            </a:pPr>
            <a:r>
              <a:rPr lang="en-US" sz="3200">
                <a:latin typeface="Segoe UI"/>
                <a:cs typeface="Segoe UI"/>
                <a:hlinkClick r:id="rId7"/>
              </a:rPr>
              <a:t>What is Microsoft Fabric governance and compliance? - Microsoft Fabric | Microsoft Learn</a:t>
            </a:r>
            <a:endParaRPr lang="en-US" sz="1200" b="0" i="0">
              <a:solidFill>
                <a:srgbClr val="161616"/>
              </a:solidFill>
              <a:effectLst/>
              <a:latin typeface="Segoe UI"/>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880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Times New Roman" panose="02020603050405020304" pitchFamily="18" charset="0"/>
              </a:rPr>
              <a:t>Now that we’ve had an overview of these key elements of Microsoft Fabric, we will explore the specific technical capabilities in more detail. Let’s begin with the foundation for this unified and secure solution, with </a:t>
            </a:r>
            <a:r>
              <a:rPr lang="en-US" sz="1200" dirty="0" err="1">
                <a:effectLst/>
                <a:latin typeface="Segoe UI" panose="020B0502040204020203" pitchFamily="34" charset="0"/>
                <a:ea typeface="Times New Roman" panose="02020603050405020304" pitchFamily="18" charset="0"/>
              </a:rPr>
              <a:t>OneLake</a:t>
            </a:r>
            <a:r>
              <a:rPr lang="en-US" sz="1200" dirty="0">
                <a:effectLst/>
                <a:latin typeface="Segoe UI" panose="020B0502040204020203"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66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business groups are now able to work independently within the same data lake without the overhead of managing different storage resources. They are already able to implement the popular data mesh pattern more efficiently than they could before. OneLake takes this even further with the introduction of domains as a first-class concept. A single business domain may have multiple workspaces as workspaces tend to align with specific projects or teams.</a:t>
            </a:r>
          </a:p>
          <a:p>
            <a:endParaRPr lang="en-US"/>
          </a:p>
          <a:p>
            <a:r>
              <a:rPr lang="en-US"/>
              <a:t>A domain is a way of logically grouping together all the data in and organization that is relevant to an area or field.</a:t>
            </a:r>
          </a:p>
          <a:p>
            <a:endParaRPr lang="en-US"/>
          </a:p>
          <a:p>
            <a:r>
              <a:rPr lang="en-US"/>
              <a:t>Domains are defined with domain admins and contributors who can logically group together workspaces under those domains.. </a:t>
            </a:r>
          </a:p>
          <a:p>
            <a:endParaRPr lang="en-US"/>
          </a:p>
          <a:p>
            <a:r>
              <a:rPr lang="en-US"/>
              <a:t>Domains provide a management boundary between tenant and workspace enabling admins to have more granular control over multiple workspaces.</a:t>
            </a:r>
          </a:p>
          <a:p>
            <a:endParaRPr lang="en-US"/>
          </a:p>
          <a:p>
            <a:r>
              <a:rPr lang="en-US"/>
              <a:t>As you will see later, domains also simplify discovery and consumption of data across the entire organization. Now that we are making it so easy for different parts of the organization to work on the same data lake without going through a central gatekeeper, you might be thinking that you want to block certain users from adding to the lake. If anyone can add to the data lake, then these can quickly become data swamps with data from official sources mixed with data from unofficial sources. The problem with blocking users from OneLake, is that they will just create another data lake somewhere else. When they do that, you will have no idea if that data is properly governed or even how it is being used. If they add their data to OneLake, it will be automatically governed and still under the control of the admins who will start to get more and more insights on how that data is being used.</a:t>
            </a:r>
          </a:p>
          <a:p>
            <a:endParaRPr lang="en-US"/>
          </a:p>
          <a:p>
            <a:r>
              <a:rPr lang="en-US"/>
              <a:t>You can avoid data swamps in OneLake through data endorsements. Domain owners can officially certify data or recommend data so that the important data rises to the surface while the rest sinks to the bottom.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372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Colin to add notes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59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Colin to add notes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63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Calibri" panose="020F0502020204030204" pitchFamily="34" charset="0"/>
              </a:rPr>
              <a:t>To begin – we’ll share what we’ve been hearing from our customers and partners about their data and analytics challenges. Then, we’ll introduce how Microsoft Fabric can address all these pain points.</a:t>
            </a:r>
            <a:endParaRPr lang="en-US" dirty="0"/>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2</a:t>
            </a:fld>
            <a:endParaRPr lang="en-US"/>
          </a:p>
        </p:txBody>
      </p:sp>
    </p:spTree>
    <p:extLst>
      <p:ext uri="{BB962C8B-B14F-4D97-AF65-F5344CB8AC3E}">
        <p14:creationId xmlns:p14="http://schemas.microsoft.com/office/powerpoint/2010/main" val="2842485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Colin to add notes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823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800" dirty="0">
                <a:solidFill>
                  <a:srgbClr val="000000"/>
                </a:solidFill>
                <a:effectLst/>
                <a:latin typeface="Segoe UI"/>
                <a:ea typeface="Times New Roman" panose="02020603050405020304" pitchFamily="18" charset="0"/>
                <a:cs typeface="Segoe UI"/>
              </a:rPr>
              <a:t>We’ve talked to a wide range of customers who have led their organization in data-first modernization. And we understand that businesses today face a variety of data and analytics challenges that can be difficult to navigate.</a:t>
            </a:r>
            <a:r>
              <a:rPr lang="en-US" sz="1800" dirty="0">
                <a:solidFill>
                  <a:srgbClr val="000000"/>
                </a:solidFill>
                <a:latin typeface="Segoe UI"/>
                <a:ea typeface="Times New Roman" panose="02020603050405020304" pitchFamily="18" charset="0"/>
                <a:cs typeface="Segoe UI"/>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a:ea typeface="Times New Roman" panose="02020603050405020304" pitchFamily="18" charset="0"/>
                <a:cs typeface="Segoe UI"/>
              </a:rPr>
              <a:t> </a:t>
            </a:r>
            <a:endParaRPr lang="en-US" sz="1800" dirty="0">
              <a:effectLst/>
              <a:latin typeface="Segoe UI"/>
              <a:ea typeface="Times New Roman" panose="02020603050405020304" pitchFamily="18" charset="0"/>
              <a:cs typeface="Segoe UI"/>
            </a:endParaRPr>
          </a:p>
          <a:p>
            <a:pPr marL="0" marR="0" algn="l">
              <a:spcBef>
                <a:spcPts val="0"/>
              </a:spcBef>
              <a:spcAft>
                <a:spcPts val="0"/>
              </a:spcAft>
            </a:pPr>
            <a:r>
              <a:rPr lang="en-US" sz="1800" dirty="0">
                <a:solidFill>
                  <a:srgbClr val="000000"/>
                </a:solidFill>
                <a:effectLst/>
                <a:latin typeface="Segoe UI"/>
                <a:ea typeface="Times New Roman" panose="02020603050405020304" pitchFamily="18" charset="0"/>
                <a:cs typeface="Segoe UI"/>
              </a:rPr>
              <a:t>These challenges require thoughtful planning and strategic decision-making to ensure that businesses can use data effectively to stay ahead of the competition.</a:t>
            </a:r>
            <a:endParaRPr lang="en-US" sz="1800" dirty="0">
              <a:effectLst/>
              <a:latin typeface="Segoe UI"/>
              <a:ea typeface="Times New Roman" panose="02020603050405020304" pitchFamily="18" charset="0"/>
              <a:cs typeface="Segoe UI"/>
            </a:endParaRPr>
          </a:p>
          <a:p>
            <a:pPr marL="0" marR="0" algn="l">
              <a:spcBef>
                <a:spcPts val="0"/>
              </a:spcBef>
              <a:spcAft>
                <a:spcPts val="0"/>
              </a:spcAft>
            </a:pPr>
            <a:r>
              <a:rPr lang="en-US" sz="1800" dirty="0">
                <a:solidFill>
                  <a:srgbClr val="000000"/>
                </a:solidFill>
                <a:effectLst/>
                <a:latin typeface="Segoe UI"/>
                <a:ea typeface="Times New Roman" panose="02020603050405020304" pitchFamily="18" charset="0"/>
                <a:cs typeface="Segoe UI"/>
              </a:rPr>
              <a:t> </a:t>
            </a:r>
            <a:endParaRPr lang="en-US" sz="1800" dirty="0">
              <a:effectLst/>
              <a:latin typeface="Segoe UI"/>
              <a:ea typeface="Times New Roman" panose="02020603050405020304" pitchFamily="18" charset="0"/>
              <a:cs typeface="Segoe UI"/>
            </a:endParaRPr>
          </a:p>
          <a:p>
            <a:pPr>
              <a:spcAft>
                <a:spcPts val="0"/>
              </a:spcAft>
            </a:pPr>
            <a:r>
              <a:rPr lang="en-US" sz="1800" dirty="0">
                <a:solidFill>
                  <a:srgbClr val="000000"/>
                </a:solidFill>
                <a:effectLst/>
                <a:latin typeface="Segoe UI"/>
                <a:ea typeface="Times New Roman" panose="02020603050405020304" pitchFamily="18" charset="0"/>
                <a:cs typeface="Segoe UI"/>
              </a:rPr>
              <a:t>To put this into perspective, research shows “the amount of data created over the next three years will be more than the data created over the past 30 years.” Investing in the technology you need to make real-time, data-driven decisions without compromising security or governance is critical for your organization’s long-term success.</a:t>
            </a:r>
            <a:r>
              <a:rPr lang="en-US" sz="1800" dirty="0">
                <a:solidFill>
                  <a:srgbClr val="000000"/>
                </a:solidFill>
                <a:latin typeface="Segoe UI"/>
                <a:ea typeface="Times New Roman" panose="02020603050405020304" pitchFamily="18" charset="0"/>
                <a:cs typeface="Segoe UI"/>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a:ea typeface="Times New Roman" panose="02020603050405020304" pitchFamily="18" charset="0"/>
                <a:cs typeface="Segoe UI"/>
              </a:rPr>
              <a:t> </a:t>
            </a:r>
            <a:endParaRPr lang="en-US" sz="1800" dirty="0">
              <a:effectLst/>
              <a:latin typeface="Segoe UI"/>
              <a:ea typeface="Times New Roman" panose="02020603050405020304" pitchFamily="18" charset="0"/>
              <a:cs typeface="Segoe UI"/>
            </a:endParaRPr>
          </a:p>
          <a:p>
            <a:pPr marL="0" marR="0" algn="l">
              <a:spcBef>
                <a:spcPts val="0"/>
              </a:spcBef>
              <a:spcAft>
                <a:spcPts val="0"/>
              </a:spcAft>
            </a:pPr>
            <a:r>
              <a:rPr lang="en-US" sz="1800" b="1" dirty="0">
                <a:solidFill>
                  <a:srgbClr val="000000"/>
                </a:solidFill>
                <a:effectLst/>
                <a:latin typeface="Segoe UI"/>
                <a:ea typeface="Times New Roman" panose="02020603050405020304" pitchFamily="18" charset="0"/>
                <a:cs typeface="Segoe UI"/>
              </a:rPr>
              <a:t>Source:</a:t>
            </a:r>
            <a:r>
              <a:rPr lang="en-US" sz="1800" dirty="0">
                <a:solidFill>
                  <a:srgbClr val="000000"/>
                </a:solidFill>
                <a:effectLst/>
                <a:latin typeface="Segoe UI"/>
                <a:ea typeface="Times New Roman" panose="02020603050405020304" pitchFamily="18" charset="0"/>
                <a:cs typeface="Segoe UI"/>
              </a:rPr>
              <a:t> </a:t>
            </a:r>
            <a:r>
              <a:rPr lang="en-US" sz="1800" u="sng" dirty="0">
                <a:solidFill>
                  <a:srgbClr val="0563C1"/>
                </a:solidFill>
                <a:effectLst/>
                <a:latin typeface="Times New Roman"/>
                <a:ea typeface="Times New Roman" panose="02020603050405020304" pitchFamily="18" charset="0"/>
                <a:cs typeface="Times New Roman"/>
                <a:hlinkClick r:id="rId3"/>
              </a:rPr>
              <a:t>IDC Global </a:t>
            </a:r>
            <a:r>
              <a:rPr lang="en-US" sz="1800" u="sng" dirty="0" err="1">
                <a:solidFill>
                  <a:srgbClr val="0563C1"/>
                </a:solidFill>
                <a:effectLst/>
                <a:latin typeface="Times New Roman"/>
                <a:ea typeface="Times New Roman" panose="02020603050405020304" pitchFamily="18" charset="0"/>
                <a:cs typeface="Times New Roman"/>
                <a:hlinkClick r:id="rId3"/>
              </a:rPr>
              <a:t>DataSphere</a:t>
            </a:r>
            <a:r>
              <a:rPr lang="en-US" sz="1800" u="sng" dirty="0">
                <a:solidFill>
                  <a:srgbClr val="0563C1"/>
                </a:solidFill>
                <a:effectLst/>
                <a:latin typeface="Times New Roman"/>
                <a:ea typeface="Times New Roman" panose="02020603050405020304" pitchFamily="18" charset="0"/>
                <a:cs typeface="Times New Roman"/>
                <a:hlinkClick r:id="rId3"/>
              </a:rPr>
              <a:t> Forecast, 2020</a:t>
            </a:r>
            <a:endParaRPr lang="en-US" sz="1800" dirty="0">
              <a:effectLst/>
              <a:latin typeface="Times New Roman"/>
              <a:ea typeface="Times New Roman" panose="02020603050405020304" pitchFamily="18" charset="0"/>
              <a:cs typeface="Times New Roman"/>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9/14/2023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31827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latin typeface="Segoe UI" panose="020B0502040204020203" pitchFamily="34" charset="0"/>
              </a:rPr>
              <a:t>Introducing Microsoft Fabric, a unified analytics solution for the era of AI.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Unified Analytics</a:t>
            </a:r>
          </a:p>
          <a:p>
            <a:pPr algn="l" rtl="0" fontAlgn="base"/>
            <a:r>
              <a:rPr lang="en-US" b="0" i="0" dirty="0">
                <a:solidFill>
                  <a:srgbClr val="000000"/>
                </a:solidFill>
                <a:effectLst/>
                <a:latin typeface="Segoe UI" panose="020B0502040204020203" pitchFamily="34" charset="0"/>
              </a:rPr>
              <a:t>Lake-centric and open</a:t>
            </a:r>
          </a:p>
          <a:p>
            <a:pPr algn="l" rtl="0" fontAlgn="base"/>
            <a:r>
              <a:rPr lang="en-US" b="0" i="0" dirty="0">
                <a:solidFill>
                  <a:srgbClr val="000000"/>
                </a:solidFill>
                <a:effectLst/>
                <a:latin typeface="Segoe UI" panose="020B0502040204020203" pitchFamily="34" charset="0"/>
              </a:rPr>
              <a:t>Empower individuals, teams and organization to do more</a:t>
            </a:r>
          </a:p>
          <a:p>
            <a:pPr algn="l" rtl="0" fontAlgn="base"/>
            <a:r>
              <a:rPr lang="en-US" b="0" i="0" dirty="0">
                <a:solidFill>
                  <a:srgbClr val="000000"/>
                </a:solidFill>
                <a:effectLst/>
                <a:latin typeface="Segoe UI" panose="020B0502040204020203" pitchFamily="34" charset="0"/>
              </a:rPr>
              <a:t>Pervasive security and governance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120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Fabric is a unified SaaS based solution comprised of six key experiences, designed to target specific personas and tasks, while working seamlessly together on a unified lake-first foundation. Together, these six experiences help organizations unlock the transformative value of data. Let us look at each of these key experiences in detail. </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6</a:t>
            </a:fld>
            <a:endParaRPr lang="en-US"/>
          </a:p>
        </p:txBody>
      </p:sp>
    </p:spTree>
    <p:extLst>
      <p:ext uri="{BB962C8B-B14F-4D97-AF65-F5344CB8AC3E}">
        <p14:creationId xmlns:p14="http://schemas.microsoft.com/office/powerpoint/2010/main" val="3115207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Fabric is a unified SaaS based solution comprised of six key experiences, designed to target specific personas and tasks, while working seamlessly together on a unified lake-first foundation. Together, these six experiences help organizations unlock the transformative value of data. Let us look at each of these key experiences in detail.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207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cs typeface="Segoe UI"/>
              </a:rPr>
              <a:t>Data </a:t>
            </a:r>
            <a:r>
              <a:rPr lang="en-US" sz="1200">
                <a:latin typeface="Segoe UI"/>
                <a:cs typeface="Segoe UI"/>
              </a:rPr>
              <a:t>integration brings the best of Azure Data Factory and Power Query together in one experience. This brings low-code, AI-enabled data preparation and transformation experiences, petabyte-scale transformation, and hundreds of connectors with hybrid, multi-cloud connectivity––all governed via Purview with enterprise promises of Data/Op/CI/CD, Application Lifecycle management, and monitoring</a:t>
            </a:r>
            <a:endParaRPr lang="en-US" sz="1200">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45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t>Data Engineering empowers data engineers to transform data at scale and democratize data with a low-code Lakehouse experience. A world-class Synapse Spark serverless compute, pro and low-code authoring experiences, and the ability to dynamically scale and orchestrate data are key elements.</a:t>
            </a:r>
            <a:endParaRPr lang="en-US" sz="12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17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i="0">
                <a:latin typeface="Segoe UI"/>
                <a:cs typeface="Segoe UI"/>
              </a:rPr>
              <a:t>Data Warehouse allows your to achieve data platform goals with ease and cost efficiency. The Enterprise grade Data Warehouse builds relational layers on top of the physical data in the Lakehouse, providing a fully separate compute from storage that can independently scale backed by industry leading SQL performance.</a:t>
            </a:r>
            <a:r>
              <a:rPr lang="en-US" sz="1200">
                <a:latin typeface="Segoe UI"/>
                <a:cs typeface="Segoe UI"/>
              </a:rPr>
              <a:t> </a:t>
            </a:r>
            <a:endParaRPr lang="en-US"/>
          </a:p>
          <a:p>
            <a:pPr marL="0" marR="0" lvl="0" indent="0" algn="l" defTabSz="914367">
              <a:lnSpc>
                <a:spcPct val="90000"/>
              </a:lnSpc>
              <a:spcBef>
                <a:spcPts val="0"/>
              </a:spcBef>
              <a:spcAft>
                <a:spcPts val="333"/>
              </a:spcAft>
              <a:buClrTx/>
              <a:buSzTx/>
              <a:buFontTx/>
              <a:buNone/>
              <a:tabLst/>
              <a:defRPr/>
            </a:pPr>
            <a:endParaRPr lang="en-US" sz="1200" i="0">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945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243860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3282658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936136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3202696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7322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805008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43517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303178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2479569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094869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7188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448454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 Triple Column-Lis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9/14/2023</a:t>
            </a:fld>
            <a:endParaRPr lang="en-US"/>
          </a:p>
        </p:txBody>
      </p:sp>
    </p:spTree>
    <p:extLst>
      <p:ext uri="{BB962C8B-B14F-4D97-AF65-F5344CB8AC3E}">
        <p14:creationId xmlns:p14="http://schemas.microsoft.com/office/powerpoint/2010/main" val="245197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9121A866-B3B4-C591-2951-982542F5ACFB}"/>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3827704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6BCF2161-CE28-1FA6-8831-547E8E2B820C}"/>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49833164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0.png"/><Relationship Id="rId5" Type="http://schemas.openxmlformats.org/officeDocument/2006/relationships/image" Target="../media/image12.png"/><Relationship Id="rId10" Type="http://schemas.openxmlformats.org/officeDocument/2006/relationships/image" Target="../media/image29.png"/><Relationship Id="rId4" Type="http://schemas.openxmlformats.org/officeDocument/2006/relationships/image" Target="../media/image32.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4.wdp"/><Relationship Id="rId3" Type="http://schemas.openxmlformats.org/officeDocument/2006/relationships/image" Target="../media/image32.png"/><Relationship Id="rId7" Type="http://schemas.microsoft.com/office/2007/relationships/hdphoto" Target="../media/hdphoto1.wdp"/><Relationship Id="rId12"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image" Target="../media/image31.png"/><Relationship Id="rId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5.wdp"/><Relationship Id="rId3" Type="http://schemas.openxmlformats.org/officeDocument/2006/relationships/image" Target="../media/image12.png"/><Relationship Id="rId7" Type="http://schemas.openxmlformats.org/officeDocument/2006/relationships/image" Target="../media/image35.png"/><Relationship Id="rId12"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microsoft.com/office/2007/relationships/hdphoto" Target="../media/hdphoto1.wdp"/><Relationship Id="rId11" Type="http://schemas.openxmlformats.org/officeDocument/2006/relationships/image" Target="../media/image32.png"/><Relationship Id="rId5" Type="http://schemas.openxmlformats.org/officeDocument/2006/relationships/image" Target="../media/image34.png"/><Relationship Id="rId10"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2.png"/><Relationship Id="rId7" Type="http://schemas.openxmlformats.org/officeDocument/2006/relationships/image" Target="../media/image30.png"/><Relationship Id="rId12" Type="http://schemas.microsoft.com/office/2007/relationships/hdphoto" Target="../media/hdphoto6.wdp"/><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31.png"/><Relationship Id="rId12"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0.png"/><Relationship Id="rId11" Type="http://schemas.microsoft.com/office/2007/relationships/hdphoto" Target="../media/hdphoto7.wdp"/><Relationship Id="rId5" Type="http://schemas.openxmlformats.org/officeDocument/2006/relationships/image" Target="../media/image29.png"/><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8.wdp"/><Relationship Id="rId3" Type="http://schemas.openxmlformats.org/officeDocument/2006/relationships/image" Target="../media/image34.png"/><Relationship Id="rId7" Type="http://schemas.openxmlformats.org/officeDocument/2006/relationships/image" Target="../media/image29.png"/><Relationship Id="rId12"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12.png"/><Relationship Id="rId5" Type="http://schemas.openxmlformats.org/officeDocument/2006/relationships/image" Target="../media/image33.png"/><Relationship Id="rId10" Type="http://schemas.openxmlformats.org/officeDocument/2006/relationships/image" Target="../media/image32.png"/><Relationship Id="rId4" Type="http://schemas.microsoft.com/office/2007/relationships/hdphoto" Target="../media/hdphoto1.wdp"/><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0.png"/><Relationship Id="rId12" Type="http://schemas.microsoft.com/office/2007/relationships/hdphoto" Target="../media/hdphoto9.wdp"/><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6.png"/><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34.png"/><Relationship Id="rId9" Type="http://schemas.openxmlformats.org/officeDocument/2006/relationships/image" Target="../media/image32.png"/><Relationship Id="rId14" Type="http://schemas.openxmlformats.org/officeDocument/2006/relationships/image" Target="../media/image3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4.xml"/><Relationship Id="rId16" Type="http://schemas.openxmlformats.org/officeDocument/2006/relationships/image" Target="../media/image24.svg"/><Relationship Id="rId1" Type="http://schemas.openxmlformats.org/officeDocument/2006/relationships/slideLayout" Target="../slideLayouts/slideLayout8.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25.svg"/><Relationship Id="rId9" Type="http://schemas.openxmlformats.org/officeDocument/2006/relationships/image" Target="../media/image19.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7.sv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25.svg"/><Relationship Id="rId9" Type="http://schemas.openxmlformats.org/officeDocument/2006/relationships/image" Target="../media/image19.png"/><Relationship Id="rId14"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1.png"/><Relationship Id="rId11" Type="http://schemas.microsoft.com/office/2007/relationships/hdphoto" Target="../media/hdphoto1.wdp"/><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9.png"/><Relationship Id="rId3" Type="http://schemas.openxmlformats.org/officeDocument/2006/relationships/image" Target="../media/image36.png"/><Relationship Id="rId7" Type="http://schemas.openxmlformats.org/officeDocument/2006/relationships/image" Target="../media/image32.pn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1.png"/><Relationship Id="rId11" Type="http://schemas.microsoft.com/office/2007/relationships/hdphoto" Target="../media/hdphoto1.wdp"/><Relationship Id="rId5" Type="http://schemas.openxmlformats.org/officeDocument/2006/relationships/image" Target="../media/image30.png"/><Relationship Id="rId10" Type="http://schemas.openxmlformats.org/officeDocument/2006/relationships/image" Target="../media/image34.png"/><Relationship Id="rId4" Type="http://schemas.microsoft.com/office/2007/relationships/hdphoto" Target="../media/hdphoto2.wdp"/><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D9578-920E-185A-AABB-652E16B5400A}"/>
              </a:ext>
            </a:extLst>
          </p:cNvPr>
          <p:cNvSpPr>
            <a:spLocks noGrp="1"/>
          </p:cNvSpPr>
          <p:nvPr>
            <p:ph type="title"/>
          </p:nvPr>
        </p:nvSpPr>
        <p:spPr/>
        <p:txBody>
          <a:bodyPr/>
          <a:lstStyle/>
          <a:p>
            <a:r>
              <a:rPr lang="en-US"/>
              <a:t>Microsoft Fabric</a:t>
            </a:r>
          </a:p>
        </p:txBody>
      </p:sp>
      <p:sp>
        <p:nvSpPr>
          <p:cNvPr id="2" name="Subtitle 1">
            <a:extLst>
              <a:ext uri="{FF2B5EF4-FFF2-40B4-BE49-F238E27FC236}">
                <a16:creationId xmlns:a16="http://schemas.microsoft.com/office/drawing/2014/main" id="{A8C88BCD-77B6-6095-A68D-BCC40B71BF01}"/>
              </a:ext>
            </a:extLst>
          </p:cNvPr>
          <p:cNvSpPr>
            <a:spLocks noGrp="1"/>
          </p:cNvSpPr>
          <p:nvPr>
            <p:ph type="subTitle" idx="1"/>
          </p:nvPr>
        </p:nvSpPr>
        <p:spPr/>
        <p:txBody>
          <a:bodyPr/>
          <a:lstStyle/>
          <a:p>
            <a:r>
              <a:rPr lang="en-US"/>
              <a:t>Technical deck</a:t>
            </a:r>
          </a:p>
        </p:txBody>
      </p:sp>
    </p:spTree>
    <p:extLst>
      <p:ext uri="{BB962C8B-B14F-4D97-AF65-F5344CB8AC3E}">
        <p14:creationId xmlns:p14="http://schemas.microsoft.com/office/powerpoint/2010/main" val="4274525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57DAE6-92A3-414F-B7FA-044C8FF801CA}"/>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warehouse experience</a:t>
            </a:r>
          </a:p>
        </p:txBody>
      </p:sp>
      <p:sp>
        <p:nvSpPr>
          <p:cNvPr id="2" name="Subtitle 1">
            <a:extLst>
              <a:ext uri="{FF2B5EF4-FFF2-40B4-BE49-F238E27FC236}">
                <a16:creationId xmlns:a16="http://schemas.microsoft.com/office/drawing/2014/main" id="{B194DFA3-CFB6-B848-A1A0-1D24F3A3637B}"/>
              </a:ext>
            </a:extLst>
          </p:cNvPr>
          <p:cNvSpPr>
            <a:spLocks noGrp="1"/>
          </p:cNvSpPr>
          <p:nvPr>
            <p:ph type="subTitle" idx="1"/>
          </p:nvPr>
        </p:nvSpPr>
        <p:spPr/>
        <p:txBody>
          <a:bodyPr/>
          <a:lstStyle/>
          <a:p>
            <a:r>
              <a:rPr lang="en-US"/>
              <a:t>Achieve data platform goals with east and cost efficiency, while empowering your developers and engineers with accelerated reporting and insights</a:t>
            </a:r>
          </a:p>
        </p:txBody>
      </p:sp>
      <p:grpSp>
        <p:nvGrpSpPr>
          <p:cNvPr id="14" name="Group 13" descr="A chart containing Data Integration, Data Engineering, Data Warehouse, Data Science, Really time analytics, and business intelligence arranged horizontally. Below them, Serverless compute, OneLake and Security, governance and administration encapsulate them. Data Warehouse is highlighted">
            <a:extLst>
              <a:ext uri="{FF2B5EF4-FFF2-40B4-BE49-F238E27FC236}">
                <a16:creationId xmlns:a16="http://schemas.microsoft.com/office/drawing/2014/main" id="{A2B8B479-1FC7-7DC7-23D5-AFF3E452F3EB}"/>
              </a:ext>
            </a:extLst>
          </p:cNvPr>
          <p:cNvGrpSpPr/>
          <p:nvPr/>
        </p:nvGrpSpPr>
        <p:grpSpPr>
          <a:xfrm>
            <a:off x="709334" y="2540126"/>
            <a:ext cx="6598085" cy="2643393"/>
            <a:chOff x="725960" y="2415431"/>
            <a:chExt cx="6598085" cy="2643393"/>
          </a:xfrm>
        </p:grpSpPr>
        <p:sp>
          <p:nvSpPr>
            <p:cNvPr id="48" name="Rounded Rectangle 47">
              <a:extLst>
                <a:ext uri="{FF2B5EF4-FFF2-40B4-BE49-F238E27FC236}">
                  <a16:creationId xmlns:a16="http://schemas.microsoft.com/office/drawing/2014/main" id="{50111E94-D2E8-4839-F790-68194372706B}"/>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 name="Rounded Rectangle 14">
              <a:extLst>
                <a:ext uri="{FF2B5EF4-FFF2-40B4-BE49-F238E27FC236}">
                  <a16:creationId xmlns:a16="http://schemas.microsoft.com/office/drawing/2014/main" id="{C64F5D63-34E8-67E2-A85C-93ED0A97956F}"/>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Rounded Rectangle 15">
              <a:extLst>
                <a:ext uri="{FF2B5EF4-FFF2-40B4-BE49-F238E27FC236}">
                  <a16:creationId xmlns:a16="http://schemas.microsoft.com/office/drawing/2014/main" id="{F413B95A-6F6A-F551-CDD4-44C3F56C4A35}"/>
                </a:ext>
                <a:ext uri="{C183D7F6-B498-43B3-948B-1728B52AA6E4}">
                  <adec:decorative xmlns:adec="http://schemas.microsoft.com/office/drawing/2017/decorative" val="1"/>
                </a:ext>
              </a:extLst>
            </p:cNvPr>
            <p:cNvSpPr/>
            <p:nvPr/>
          </p:nvSpPr>
          <p:spPr bwMode="auto">
            <a:xfrm>
              <a:off x="2931754"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Text Placeholder 2">
              <a:extLst>
                <a:ext uri="{FF2B5EF4-FFF2-40B4-BE49-F238E27FC236}">
                  <a16:creationId xmlns:a16="http://schemas.microsoft.com/office/drawing/2014/main" id="{C689FC89-FA06-95C6-289D-45AC18329F02}"/>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9" name="Text Placeholder 2">
              <a:extLst>
                <a:ext uri="{FF2B5EF4-FFF2-40B4-BE49-F238E27FC236}">
                  <a16:creationId xmlns:a16="http://schemas.microsoft.com/office/drawing/2014/main" id="{E7CB1769-93AA-9227-C25E-12BCD48A2855}"/>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0" name="Text Placeholder 2">
              <a:extLst>
                <a:ext uri="{FF2B5EF4-FFF2-40B4-BE49-F238E27FC236}">
                  <a16:creationId xmlns:a16="http://schemas.microsoft.com/office/drawing/2014/main" id="{56BCAB42-E4C4-3DB9-0D3D-7122F59A4AD3}"/>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38BE8157-272E-C1E6-C2A6-CAE51A6DDBE0}"/>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173AB27B-D78C-EB19-36D7-0B786099826C}"/>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61A5904C-4E1D-2AD1-0B6C-D9E6C56A8D9D}"/>
                </a:ext>
                <a:ext uri="{C183D7F6-B498-43B3-948B-1728B52AA6E4}">
                  <adec:decorative xmlns:adec="http://schemas.microsoft.com/office/drawing/2017/decorative" val="1"/>
                </a:ext>
              </a:extLst>
            </p:cNvPr>
            <p:cNvSpPr/>
            <p:nvPr/>
          </p:nvSpPr>
          <p:spPr bwMode="auto">
            <a:xfrm>
              <a:off x="40448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6" name="Picture 25" descr="Azure AI Logo">
              <a:extLst>
                <a:ext uri="{FF2B5EF4-FFF2-40B4-BE49-F238E27FC236}">
                  <a16:creationId xmlns:a16="http://schemas.microsoft.com/office/drawing/2014/main" id="{ADAB68BD-1552-A580-966B-4006218A9934}"/>
                </a:ext>
              </a:extLst>
            </p:cNvPr>
            <p:cNvPicPr>
              <a:picLocks noChangeAspect="1"/>
            </p:cNvPicPr>
            <p:nvPr/>
          </p:nvPicPr>
          <p:blipFill>
            <a:blip r:embed="rId3">
              <a:duotone>
                <a:prstClr val="black"/>
                <a:schemeClr val="tx2">
                  <a:tint val="45000"/>
                  <a:satMod val="400000"/>
                </a:schemeClr>
              </a:duotone>
            </a:blip>
            <a:srcRect/>
            <a:stretch/>
          </p:blipFill>
          <p:spPr>
            <a:xfrm>
              <a:off x="4460436" y="2592760"/>
              <a:ext cx="234305" cy="234761"/>
            </a:xfrm>
            <a:prstGeom prst="rect">
              <a:avLst/>
            </a:prstGeom>
          </p:spPr>
        </p:pic>
        <p:sp>
          <p:nvSpPr>
            <p:cNvPr id="27" name="Text Placeholder 2">
              <a:extLst>
                <a:ext uri="{FF2B5EF4-FFF2-40B4-BE49-F238E27FC236}">
                  <a16:creationId xmlns:a16="http://schemas.microsoft.com/office/drawing/2014/main" id="{081D3ED8-AA06-E1E0-77F3-1FD4FFC8AFDC}"/>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Science</a:t>
              </a:r>
            </a:p>
          </p:txBody>
        </p:sp>
        <p:sp>
          <p:nvSpPr>
            <p:cNvPr id="28" name="Text Placeholder 2">
              <a:extLst>
                <a:ext uri="{FF2B5EF4-FFF2-40B4-BE49-F238E27FC236}">
                  <a16:creationId xmlns:a16="http://schemas.microsoft.com/office/drawing/2014/main" id="{D6B4D059-A0FB-D917-9672-230F21933498}"/>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9" name="Rounded Rectangle 28">
              <a:extLst>
                <a:ext uri="{FF2B5EF4-FFF2-40B4-BE49-F238E27FC236}">
                  <a16:creationId xmlns:a16="http://schemas.microsoft.com/office/drawing/2014/main" id="{D647A6D4-FEC8-AD30-57DE-F8B8200561C2}"/>
                </a:ext>
                <a:ext uri="{C183D7F6-B498-43B3-948B-1728B52AA6E4}">
                  <adec:decorative xmlns:adec="http://schemas.microsoft.com/office/drawing/2017/decorative" val="1"/>
                </a:ext>
              </a:extLst>
            </p:cNvPr>
            <p:cNvSpPr/>
            <p:nvPr/>
          </p:nvSpPr>
          <p:spPr bwMode="auto">
            <a:xfrm>
              <a:off x="5150422"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0" name="Picture 29" descr="Data Explorer Logo">
              <a:extLst>
                <a:ext uri="{FF2B5EF4-FFF2-40B4-BE49-F238E27FC236}">
                  <a16:creationId xmlns:a16="http://schemas.microsoft.com/office/drawing/2014/main" id="{73BEE31E-106F-D199-8D5B-13DDE12986A2}"/>
                </a:ext>
              </a:extLst>
            </p:cNvPr>
            <p:cNvPicPr>
              <a:picLocks noChangeAspect="1"/>
            </p:cNvPicPr>
            <p:nvPr/>
          </p:nvPicPr>
          <p:blipFill>
            <a:blip r:embed="rId4">
              <a:duotone>
                <a:prstClr val="black"/>
                <a:schemeClr val="tx2">
                  <a:tint val="45000"/>
                  <a:satMod val="400000"/>
                </a:schemeClr>
              </a:duotone>
            </a:blip>
            <a:srcRect/>
            <a:stretch/>
          </p:blipFill>
          <p:spPr>
            <a:xfrm>
              <a:off x="5570552" y="2592760"/>
              <a:ext cx="231758" cy="232211"/>
            </a:xfrm>
            <a:prstGeom prst="rect">
              <a:avLst/>
            </a:prstGeom>
          </p:spPr>
        </p:pic>
        <p:sp>
          <p:nvSpPr>
            <p:cNvPr id="31" name="Text Placeholder 2">
              <a:extLst>
                <a:ext uri="{FF2B5EF4-FFF2-40B4-BE49-F238E27FC236}">
                  <a16:creationId xmlns:a16="http://schemas.microsoft.com/office/drawing/2014/main" id="{09562272-E549-6212-C4C3-B4F56893D894}"/>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B2AB93CE-8B11-DD24-5E88-2C94A6B35049}"/>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4772BFC3-987D-49D3-179D-66B76944FC59}"/>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 Placeholder 2">
              <a:extLst>
                <a:ext uri="{FF2B5EF4-FFF2-40B4-BE49-F238E27FC236}">
                  <a16:creationId xmlns:a16="http://schemas.microsoft.com/office/drawing/2014/main" id="{4431CDC0-E880-0070-7717-516026698D39}"/>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5" name="Text Placeholder 2">
              <a:extLst>
                <a:ext uri="{FF2B5EF4-FFF2-40B4-BE49-F238E27FC236}">
                  <a16:creationId xmlns:a16="http://schemas.microsoft.com/office/drawing/2014/main" id="{7927F9F4-558A-045B-45BC-A91B15E14617}"/>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6" name="Rounded Rectangle 35">
              <a:extLst>
                <a:ext uri="{FF2B5EF4-FFF2-40B4-BE49-F238E27FC236}">
                  <a16:creationId xmlns:a16="http://schemas.microsoft.com/office/drawing/2014/main" id="{F8D5E7BA-A416-124D-F5BE-802018A80F67}"/>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Picture 36" descr="OneLake Logo">
              <a:extLst>
                <a:ext uri="{FF2B5EF4-FFF2-40B4-BE49-F238E27FC236}">
                  <a16:creationId xmlns:a16="http://schemas.microsoft.com/office/drawing/2014/main" id="{0C889FCA-D1B0-51F3-B9CF-56209B7878F8}"/>
                </a:ext>
              </a:extLst>
            </p:cNvPr>
            <p:cNvPicPr>
              <a:picLocks noChangeAspect="1"/>
            </p:cNvPicPr>
            <p:nvPr/>
          </p:nvPicPr>
          <p:blipFill>
            <a:blip r:embed="rId5">
              <a:duotone>
                <a:prstClr val="black"/>
                <a:schemeClr val="tx2">
                  <a:tint val="45000"/>
                  <a:satMod val="400000"/>
                </a:schemeClr>
              </a:duotone>
            </a:blip>
            <a:srcRect/>
            <a:stretch/>
          </p:blipFill>
          <p:spPr>
            <a:xfrm>
              <a:off x="894869" y="4234525"/>
              <a:ext cx="165780" cy="166104"/>
            </a:xfrm>
            <a:prstGeom prst="rect">
              <a:avLst/>
            </a:prstGeom>
          </p:spPr>
        </p:pic>
        <p:sp>
          <p:nvSpPr>
            <p:cNvPr id="38" name="Rounded Rectangle 37">
              <a:extLst>
                <a:ext uri="{FF2B5EF4-FFF2-40B4-BE49-F238E27FC236}">
                  <a16:creationId xmlns:a16="http://schemas.microsoft.com/office/drawing/2014/main" id="{31215315-7EF6-E04F-A9A3-0DCDE9C21818}"/>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 Placeholder 2">
              <a:extLst>
                <a:ext uri="{FF2B5EF4-FFF2-40B4-BE49-F238E27FC236}">
                  <a16:creationId xmlns:a16="http://schemas.microsoft.com/office/drawing/2014/main" id="{B725CE6F-11E4-77FB-EFB0-36CC2E1F61BB}"/>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0" name="Text Placeholder 2">
              <a:extLst>
                <a:ext uri="{FF2B5EF4-FFF2-40B4-BE49-F238E27FC236}">
                  <a16:creationId xmlns:a16="http://schemas.microsoft.com/office/drawing/2014/main" id="{F89C4787-20CE-7FE0-5883-E1078C49F03B}"/>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1" name="Rounded Rectangle 85">
              <a:extLst>
                <a:ext uri="{FF2B5EF4-FFF2-40B4-BE49-F238E27FC236}">
                  <a16:creationId xmlns:a16="http://schemas.microsoft.com/office/drawing/2014/main" id="{A6D5A17D-00E6-DC6B-FA43-C850A8BCFA17}"/>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 Placeholder 2">
              <a:extLst>
                <a:ext uri="{FF2B5EF4-FFF2-40B4-BE49-F238E27FC236}">
                  <a16:creationId xmlns:a16="http://schemas.microsoft.com/office/drawing/2014/main" id="{8FFB39AF-69A8-67AA-A712-F092518D7DE4}"/>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3" name="Picture 42">
              <a:extLst>
                <a:ext uri="{FF2B5EF4-FFF2-40B4-BE49-F238E27FC236}">
                  <a16:creationId xmlns:a16="http://schemas.microsoft.com/office/drawing/2014/main" id="{9E93D88D-A22C-42A0-8658-D0DCE81B9B17}"/>
                </a:ext>
              </a:extLst>
            </p:cNvPr>
            <p:cNvPicPr>
              <a:picLocks noChangeAspect="1"/>
            </p:cNvPicPr>
            <p:nvPr/>
          </p:nvPicPr>
          <p:blipFill rotWithShape="1">
            <a:blip r:embed="rId6">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4" name="Picture 43">
              <a:extLst>
                <a:ext uri="{FF2B5EF4-FFF2-40B4-BE49-F238E27FC236}">
                  <a16:creationId xmlns:a16="http://schemas.microsoft.com/office/drawing/2014/main" id="{1337C72A-AA58-0B5B-7C7F-A0EAECCD063E}"/>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662729" y="2599816"/>
              <a:ext cx="254022" cy="254022"/>
            </a:xfrm>
            <a:prstGeom prst="rect">
              <a:avLst/>
            </a:prstGeom>
          </p:spPr>
        </p:pic>
        <p:pic>
          <p:nvPicPr>
            <p:cNvPr id="45" name="Picture 44">
              <a:extLst>
                <a:ext uri="{FF2B5EF4-FFF2-40B4-BE49-F238E27FC236}">
                  <a16:creationId xmlns:a16="http://schemas.microsoft.com/office/drawing/2014/main" id="{4087A16D-A683-758C-727F-CF35433CBD45}"/>
                </a:ext>
              </a:extLst>
            </p:cNvPr>
            <p:cNvPicPr>
              <a:picLocks noChangeAspect="1"/>
            </p:cNvPicPr>
            <p:nvPr/>
          </p:nvPicPr>
          <p:blipFill>
            <a:blip r:embed="rId9"/>
            <a:stretch>
              <a:fillRect/>
            </a:stretch>
          </p:blipFill>
          <p:spPr>
            <a:xfrm>
              <a:off x="886796" y="4738429"/>
              <a:ext cx="181925" cy="181925"/>
            </a:xfrm>
            <a:prstGeom prst="rect">
              <a:avLst/>
            </a:prstGeom>
          </p:spPr>
        </p:pic>
        <p:sp>
          <p:nvSpPr>
            <p:cNvPr id="46" name="Text Placeholder 2">
              <a:extLst>
                <a:ext uri="{FF2B5EF4-FFF2-40B4-BE49-F238E27FC236}">
                  <a16:creationId xmlns:a16="http://schemas.microsoft.com/office/drawing/2014/main" id="{18696A93-1486-548B-9976-A4863F39473D}"/>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9" name="Picture 48" descr="Synapse Spark Logo">
              <a:extLst>
                <a:ext uri="{FF2B5EF4-FFF2-40B4-BE49-F238E27FC236}">
                  <a16:creationId xmlns:a16="http://schemas.microsoft.com/office/drawing/2014/main" id="{090DC0AB-C883-E7F0-5DB1-2C7F39DACA53}"/>
                </a:ext>
              </a:extLst>
            </p:cNvPr>
            <p:cNvPicPr>
              <a:picLocks noChangeAspect="1"/>
            </p:cNvPicPr>
            <p:nvPr/>
          </p:nvPicPr>
          <p:blipFill>
            <a:blip r:embed="rId10">
              <a:duotone>
                <a:prstClr val="black"/>
                <a:schemeClr val="tx2">
                  <a:tint val="45000"/>
                  <a:satMod val="400000"/>
                </a:schemeClr>
              </a:duotone>
            </a:blip>
            <a:srcRect/>
            <a:stretch/>
          </p:blipFill>
          <p:spPr>
            <a:xfrm>
              <a:off x="2236346" y="2584010"/>
              <a:ext cx="240111" cy="240580"/>
            </a:xfrm>
            <a:prstGeom prst="rect">
              <a:avLst/>
            </a:prstGeom>
          </p:spPr>
        </p:pic>
        <p:pic>
          <p:nvPicPr>
            <p:cNvPr id="50" name="Picture 49" descr="A picture containing screenshot, electric blue, graphics, blue&#10;&#10;Description automatically generated">
              <a:extLst>
                <a:ext uri="{FF2B5EF4-FFF2-40B4-BE49-F238E27FC236}">
                  <a16:creationId xmlns:a16="http://schemas.microsoft.com/office/drawing/2014/main" id="{488D6183-FCC8-8FE6-0C03-E911FED783AE}"/>
                </a:ext>
              </a:extLst>
            </p:cNvPr>
            <p:cNvPicPr>
              <a:picLocks noChangeAspect="1"/>
            </p:cNvPicPr>
            <p:nvPr/>
          </p:nvPicPr>
          <p:blipFill>
            <a:blip r:embed="rId11"/>
            <a:stretch>
              <a:fillRect/>
            </a:stretch>
          </p:blipFill>
          <p:spPr>
            <a:xfrm>
              <a:off x="3357885" y="2599777"/>
              <a:ext cx="222403" cy="222838"/>
            </a:xfrm>
            <a:prstGeom prst="rect">
              <a:avLst/>
            </a:prstGeom>
          </p:spPr>
        </p:pic>
        <p:pic>
          <p:nvPicPr>
            <p:cNvPr id="13" name="Picture 12" descr="Data Factory Logo">
              <a:extLst>
                <a:ext uri="{FF2B5EF4-FFF2-40B4-BE49-F238E27FC236}">
                  <a16:creationId xmlns:a16="http://schemas.microsoft.com/office/drawing/2014/main" id="{271C47D6-A1AD-1178-C21E-1BBEDB8D7BDA}"/>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aturation sat="0"/>
                      </a14:imgEffect>
                    </a14:imgLayer>
                  </a14:imgProps>
                </a:ext>
              </a:extLst>
            </a:blip>
            <a:srcRect/>
            <a:stretch/>
          </p:blipFill>
          <p:spPr>
            <a:xfrm>
              <a:off x="1138982" y="2592760"/>
              <a:ext cx="229671" cy="230120"/>
            </a:xfrm>
            <a:prstGeom prst="rect">
              <a:avLst/>
            </a:prstGeom>
          </p:spPr>
        </p:pic>
      </p:grpSp>
      <p:sp>
        <p:nvSpPr>
          <p:cNvPr id="8" name="PageRight_E761">
            <a:extLst>
              <a:ext uri="{FF2B5EF4-FFF2-40B4-BE49-F238E27FC236}">
                <a16:creationId xmlns:a16="http://schemas.microsoft.com/office/drawing/2014/main" id="{9DD45775-1A50-6942-9555-3BF832AB88BC}"/>
              </a:ext>
              <a:ext uri="{C183D7F6-B498-43B3-948B-1728B52AA6E4}">
                <adec:decorative xmlns:adec="http://schemas.microsoft.com/office/drawing/2017/decorative" val="1"/>
              </a:ext>
            </a:extLst>
          </p:cNvPr>
          <p:cNvSpPr>
            <a:spLocks noChangeAspect="1" noEditPoints="1"/>
          </p:cNvSpPr>
          <p:nvPr/>
        </p:nvSpPr>
        <p:spPr bwMode="auto">
          <a:xfrm>
            <a:off x="7809977" y="254493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0A842CFD-8205-1D4C-A4A6-9F62A92A5784}"/>
              </a:ext>
              <a:ext uri="{C183D7F6-B498-43B3-948B-1728B52AA6E4}">
                <adec:decorative xmlns:adec="http://schemas.microsoft.com/office/drawing/2017/decorative" val="1"/>
              </a:ext>
            </a:extLst>
          </p:cNvPr>
          <p:cNvSpPr>
            <a:spLocks noChangeAspect="1" noEditPoints="1"/>
          </p:cNvSpPr>
          <p:nvPr/>
        </p:nvSpPr>
        <p:spPr bwMode="auto">
          <a:xfrm>
            <a:off x="7809977" y="338052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B794E346-C970-FC49-B4B8-A34041078B11}"/>
              </a:ext>
              <a:ext uri="{C183D7F6-B498-43B3-948B-1728B52AA6E4}">
                <adec:decorative xmlns:adec="http://schemas.microsoft.com/office/drawing/2017/decorative" val="1"/>
              </a:ext>
            </a:extLst>
          </p:cNvPr>
          <p:cNvSpPr>
            <a:spLocks noChangeAspect="1" noEditPoints="1"/>
          </p:cNvSpPr>
          <p:nvPr/>
        </p:nvSpPr>
        <p:spPr bwMode="auto">
          <a:xfrm>
            <a:off x="7808960" y="404514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B242BD31-8A8D-C74A-B148-EE3FC97DD92C}"/>
              </a:ext>
              <a:ext uri="{C183D7F6-B498-43B3-948B-1728B52AA6E4}">
                <adec:decorative xmlns:adec="http://schemas.microsoft.com/office/drawing/2017/decorative" val="1"/>
              </a:ext>
            </a:extLst>
          </p:cNvPr>
          <p:cNvSpPr>
            <a:spLocks noChangeAspect="1" noEditPoints="1"/>
          </p:cNvSpPr>
          <p:nvPr/>
        </p:nvSpPr>
        <p:spPr bwMode="auto">
          <a:xfrm>
            <a:off x="7808960" y="5075305"/>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D2238AB8-0CD6-214F-8A3E-A391E3B98234}"/>
              </a:ext>
              <a:ext uri="{C183D7F6-B498-43B3-948B-1728B52AA6E4}">
                <adec:decorative xmlns:adec="http://schemas.microsoft.com/office/drawing/2017/decorative" val="1"/>
              </a:ext>
            </a:extLst>
          </p:cNvPr>
          <p:cNvSpPr>
            <a:spLocks noChangeAspect="1" noEditPoints="1"/>
          </p:cNvSpPr>
          <p:nvPr/>
        </p:nvSpPr>
        <p:spPr bwMode="auto">
          <a:xfrm>
            <a:off x="7808960" y="575367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85447BA-E6DA-4048-872A-0482A7052DA6}"/>
              </a:ext>
            </a:extLst>
          </p:cNvPr>
          <p:cNvSpPr txBox="1"/>
          <p:nvPr/>
        </p:nvSpPr>
        <p:spPr>
          <a:xfrm>
            <a:off x="8125488" y="2497173"/>
            <a:ext cx="3462022" cy="3724096"/>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Industry-leading SQL performance and scale, including reporting tools using T-SQL and TDS end-points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Fully separate compute storage that can independently scale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Build relational layers on top of physical data in </a:t>
            </a:r>
            <a:r>
              <a:rPr kumimoji="0" lang="en-US" sz="1200" b="0" i="0" u="none" strike="noStrike" kern="1200" cap="none" spc="0" normalizeH="0" baseline="0" noProof="0" err="1">
                <a:ln>
                  <a:noFill/>
                </a:ln>
                <a:solidFill>
                  <a:srgbClr val="000000"/>
                </a:solidFill>
                <a:effectLst/>
                <a:uLnTx/>
                <a:uFillTx/>
                <a:latin typeface="Segoe UI"/>
                <a:ea typeface="+mn-ea"/>
                <a:cs typeface="Segoe UI"/>
              </a:rPr>
              <a:t>lakehouse</a:t>
            </a:r>
            <a:r>
              <a:rPr kumimoji="0" lang="en-US" sz="1200" b="0" i="0" u="none" strike="noStrike" kern="1200" cap="none" spc="0" normalizeH="0" baseline="0" noProof="0">
                <a:ln>
                  <a:noFill/>
                </a:ln>
                <a:solidFill>
                  <a:srgbClr val="000000"/>
                </a:solidFill>
                <a:effectLst/>
                <a:uLnTx/>
                <a:uFillTx/>
                <a:latin typeface="Segoe UI"/>
                <a:ea typeface="+mn-ea"/>
                <a:cs typeface="Segoe UI"/>
              </a:rPr>
              <a:t> and natively store data in open Parquet/Delta Lake to remove need for data duplicity</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Consumer data with Power BI for reporting and visualization</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TLS 1.2 encryption protects all connections for granular security across your data platform</a:t>
            </a:r>
          </a:p>
        </p:txBody>
      </p:sp>
      <p:sp>
        <p:nvSpPr>
          <p:cNvPr id="6" name="Slide Number Placeholder 5">
            <a:extLst>
              <a:ext uri="{FF2B5EF4-FFF2-40B4-BE49-F238E27FC236}">
                <a16:creationId xmlns:a16="http://schemas.microsoft.com/office/drawing/2014/main" id="{6A973495-195C-554F-8297-424CC5F2B9BF}"/>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887822D1-83C2-9649-8938-68DEEE798F21}"/>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20778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D7EACD-C438-A84B-AA74-D67560F48EF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science experience</a:t>
            </a:r>
          </a:p>
        </p:txBody>
      </p:sp>
      <p:sp>
        <p:nvSpPr>
          <p:cNvPr id="2" name="Subtitle 1">
            <a:extLst>
              <a:ext uri="{FF2B5EF4-FFF2-40B4-BE49-F238E27FC236}">
                <a16:creationId xmlns:a16="http://schemas.microsoft.com/office/drawing/2014/main" id="{79193320-3B4B-6F4E-93E9-D414E5015E3C}"/>
              </a:ext>
            </a:extLst>
          </p:cNvPr>
          <p:cNvSpPr>
            <a:spLocks noGrp="1"/>
          </p:cNvSpPr>
          <p:nvPr>
            <p:ph type="subTitle" idx="1"/>
          </p:nvPr>
        </p:nvSpPr>
        <p:spPr/>
        <p:txBody>
          <a:bodyPr/>
          <a:lstStyle/>
          <a:p>
            <a:r>
              <a:rPr lang="en-US"/>
              <a:t>Build, deploy, and operationalize machine learning models with boundaryless collaboration and seamless integration with Azure ML</a:t>
            </a:r>
          </a:p>
        </p:txBody>
      </p:sp>
      <p:grpSp>
        <p:nvGrpSpPr>
          <p:cNvPr id="13" name="Group 12" descr="A chart containing Data Integration, Data Engineering, Data Warehouse, Data Science, Really time analytics, and business intelligence arranged horizontally. Below them, Serverless compute, OneLake and Security, governance and administration encapsulate them. Data Science is highlighted">
            <a:extLst>
              <a:ext uri="{FF2B5EF4-FFF2-40B4-BE49-F238E27FC236}">
                <a16:creationId xmlns:a16="http://schemas.microsoft.com/office/drawing/2014/main" id="{9D22EB64-DB88-2991-5222-DD1E47F501B9}"/>
              </a:ext>
            </a:extLst>
          </p:cNvPr>
          <p:cNvGrpSpPr/>
          <p:nvPr/>
        </p:nvGrpSpPr>
        <p:grpSpPr>
          <a:xfrm>
            <a:off x="709334" y="2540126"/>
            <a:ext cx="6598085" cy="2643393"/>
            <a:chOff x="725960" y="2415431"/>
            <a:chExt cx="6598085" cy="2643393"/>
          </a:xfrm>
        </p:grpSpPr>
        <p:sp>
          <p:nvSpPr>
            <p:cNvPr id="61" name="Rounded Rectangle 60">
              <a:extLst>
                <a:ext uri="{FF2B5EF4-FFF2-40B4-BE49-F238E27FC236}">
                  <a16:creationId xmlns:a16="http://schemas.microsoft.com/office/drawing/2014/main" id="{94D7FE80-56CE-E7F5-EB9C-52A3783B2D95}"/>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8" name="Rounded Rectangle 87">
              <a:extLst>
                <a:ext uri="{FF2B5EF4-FFF2-40B4-BE49-F238E27FC236}">
                  <a16:creationId xmlns:a16="http://schemas.microsoft.com/office/drawing/2014/main" id="{0829D54D-BABF-8F3A-24F9-46911C6CBE8A}"/>
                </a:ext>
                <a:ext uri="{C183D7F6-B498-43B3-948B-1728B52AA6E4}">
                  <adec:decorative xmlns:adec="http://schemas.microsoft.com/office/drawing/2017/decorative" val="1"/>
                </a:ext>
              </a:extLst>
            </p:cNvPr>
            <p:cNvSpPr/>
            <p:nvPr/>
          </p:nvSpPr>
          <p:spPr bwMode="auto">
            <a:xfrm>
              <a:off x="4043836"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2" name="Rounded Rectangle 51">
              <a:extLst>
                <a:ext uri="{FF2B5EF4-FFF2-40B4-BE49-F238E27FC236}">
                  <a16:creationId xmlns:a16="http://schemas.microsoft.com/office/drawing/2014/main" id="{C526A2C8-2963-592C-5A91-B5B28F7E40ED}"/>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3" name="Rounded Rectangle 52">
              <a:extLst>
                <a:ext uri="{FF2B5EF4-FFF2-40B4-BE49-F238E27FC236}">
                  <a16:creationId xmlns:a16="http://schemas.microsoft.com/office/drawing/2014/main" id="{25135B75-B599-0399-F838-E5D2E5B1C7A7}"/>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6" name="Text Placeholder 2">
              <a:extLst>
                <a:ext uri="{FF2B5EF4-FFF2-40B4-BE49-F238E27FC236}">
                  <a16:creationId xmlns:a16="http://schemas.microsoft.com/office/drawing/2014/main" id="{5418C4EA-C666-9908-4CE9-EE12FEB3B81C}"/>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57" name="Text Placeholder 2">
              <a:extLst>
                <a:ext uri="{FF2B5EF4-FFF2-40B4-BE49-F238E27FC236}">
                  <a16:creationId xmlns:a16="http://schemas.microsoft.com/office/drawing/2014/main" id="{5F74F9B9-D191-5A9B-5A43-5D36AB4517CE}"/>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58" name="Text Placeholder 2">
              <a:extLst>
                <a:ext uri="{FF2B5EF4-FFF2-40B4-BE49-F238E27FC236}">
                  <a16:creationId xmlns:a16="http://schemas.microsoft.com/office/drawing/2014/main" id="{F60FCC86-E11D-A35E-0654-149CE4F62721}"/>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59" name="Text Placeholder 2">
              <a:extLst>
                <a:ext uri="{FF2B5EF4-FFF2-40B4-BE49-F238E27FC236}">
                  <a16:creationId xmlns:a16="http://schemas.microsoft.com/office/drawing/2014/main" id="{49BA3160-77F6-3AF7-8F13-B9000B279B7D}"/>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60" name="Text Placeholder 2">
              <a:extLst>
                <a:ext uri="{FF2B5EF4-FFF2-40B4-BE49-F238E27FC236}">
                  <a16:creationId xmlns:a16="http://schemas.microsoft.com/office/drawing/2014/main" id="{0461CEB7-9D45-C3BA-DCCC-90C70999D85C}"/>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63" name="Text Placeholder 2">
              <a:extLst>
                <a:ext uri="{FF2B5EF4-FFF2-40B4-BE49-F238E27FC236}">
                  <a16:creationId xmlns:a16="http://schemas.microsoft.com/office/drawing/2014/main" id="{5F504D99-9246-F14D-772C-FAF6F6DB97E3}"/>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Science</a:t>
              </a:r>
            </a:p>
          </p:txBody>
        </p:sp>
        <p:sp>
          <p:nvSpPr>
            <p:cNvPr id="64" name="Text Placeholder 2">
              <a:extLst>
                <a:ext uri="{FF2B5EF4-FFF2-40B4-BE49-F238E27FC236}">
                  <a16:creationId xmlns:a16="http://schemas.microsoft.com/office/drawing/2014/main" id="{E521B742-6256-DE5C-4F44-BE34DEC450DD}"/>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65" name="Rounded Rectangle 64">
              <a:extLst>
                <a:ext uri="{FF2B5EF4-FFF2-40B4-BE49-F238E27FC236}">
                  <a16:creationId xmlns:a16="http://schemas.microsoft.com/office/drawing/2014/main" id="{D9D7E9E2-D2E8-D3CC-3E1D-C82B152FFF57}"/>
                </a:ext>
                <a:ext uri="{C183D7F6-B498-43B3-948B-1728B52AA6E4}">
                  <adec:decorative xmlns:adec="http://schemas.microsoft.com/office/drawing/2017/decorative" val="1"/>
                </a:ext>
              </a:extLst>
            </p:cNvPr>
            <p:cNvSpPr/>
            <p:nvPr/>
          </p:nvSpPr>
          <p:spPr bwMode="auto">
            <a:xfrm>
              <a:off x="5150422"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6" name="Picture 65" descr="Data Explorer Logo">
              <a:extLst>
                <a:ext uri="{FF2B5EF4-FFF2-40B4-BE49-F238E27FC236}">
                  <a16:creationId xmlns:a16="http://schemas.microsoft.com/office/drawing/2014/main" id="{E36C7803-5A1A-D3AA-989B-924379FC9B02}"/>
                </a:ext>
              </a:extLst>
            </p:cNvPr>
            <p:cNvPicPr>
              <a:picLocks noChangeAspect="1"/>
            </p:cNvPicPr>
            <p:nvPr/>
          </p:nvPicPr>
          <p:blipFill>
            <a:blip r:embed="rId3">
              <a:duotone>
                <a:prstClr val="black"/>
                <a:schemeClr val="tx2">
                  <a:tint val="45000"/>
                  <a:satMod val="400000"/>
                </a:schemeClr>
              </a:duotone>
            </a:blip>
            <a:srcRect/>
            <a:stretch/>
          </p:blipFill>
          <p:spPr>
            <a:xfrm>
              <a:off x="5570552" y="2592760"/>
              <a:ext cx="231758" cy="232211"/>
            </a:xfrm>
            <a:prstGeom prst="rect">
              <a:avLst/>
            </a:prstGeom>
          </p:spPr>
        </p:pic>
        <p:sp>
          <p:nvSpPr>
            <p:cNvPr id="67" name="Text Placeholder 2">
              <a:extLst>
                <a:ext uri="{FF2B5EF4-FFF2-40B4-BE49-F238E27FC236}">
                  <a16:creationId xmlns:a16="http://schemas.microsoft.com/office/drawing/2014/main" id="{80EC6152-78C3-CB8F-E1F5-70FE7606D990}"/>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68" name="Text Placeholder 2">
              <a:extLst>
                <a:ext uri="{FF2B5EF4-FFF2-40B4-BE49-F238E27FC236}">
                  <a16:creationId xmlns:a16="http://schemas.microsoft.com/office/drawing/2014/main" id="{F3443115-6B1D-5A55-C38C-7BCC99ED441F}"/>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69" name="Rounded Rectangle 68">
              <a:extLst>
                <a:ext uri="{FF2B5EF4-FFF2-40B4-BE49-F238E27FC236}">
                  <a16:creationId xmlns:a16="http://schemas.microsoft.com/office/drawing/2014/main" id="{2B7A78E5-987C-A09E-B93B-992339EBFBCA}"/>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Text Placeholder 2">
              <a:extLst>
                <a:ext uri="{FF2B5EF4-FFF2-40B4-BE49-F238E27FC236}">
                  <a16:creationId xmlns:a16="http://schemas.microsoft.com/office/drawing/2014/main" id="{B9AEE33A-1BA8-906F-60C4-1D1A39651513}"/>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71" name="Text Placeholder 2">
              <a:extLst>
                <a:ext uri="{FF2B5EF4-FFF2-40B4-BE49-F238E27FC236}">
                  <a16:creationId xmlns:a16="http://schemas.microsoft.com/office/drawing/2014/main" id="{E99F4175-5833-80DA-59BF-84D4D8B8A570}"/>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72" name="Rounded Rectangle 71">
              <a:extLst>
                <a:ext uri="{FF2B5EF4-FFF2-40B4-BE49-F238E27FC236}">
                  <a16:creationId xmlns:a16="http://schemas.microsoft.com/office/drawing/2014/main" id="{08CB2378-4150-D0DB-6C92-BA1100F79CA0}"/>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3" name="Picture 72" descr="OneLake Logo">
              <a:extLst>
                <a:ext uri="{FF2B5EF4-FFF2-40B4-BE49-F238E27FC236}">
                  <a16:creationId xmlns:a16="http://schemas.microsoft.com/office/drawing/2014/main" id="{43264DB4-95B4-7EBC-80D8-2954B1C8810E}"/>
                </a:ext>
              </a:extLst>
            </p:cNvPr>
            <p:cNvPicPr>
              <a:picLocks noChangeAspect="1"/>
            </p:cNvPicPr>
            <p:nvPr/>
          </p:nvPicPr>
          <p:blipFill>
            <a:blip r:embed="rId4">
              <a:duotone>
                <a:prstClr val="black"/>
                <a:schemeClr val="tx2">
                  <a:tint val="45000"/>
                  <a:satMod val="400000"/>
                </a:schemeClr>
              </a:duotone>
            </a:blip>
            <a:srcRect/>
            <a:stretch/>
          </p:blipFill>
          <p:spPr>
            <a:xfrm>
              <a:off x="894869" y="4234525"/>
              <a:ext cx="165780" cy="166104"/>
            </a:xfrm>
            <a:prstGeom prst="rect">
              <a:avLst/>
            </a:prstGeom>
          </p:spPr>
        </p:pic>
        <p:sp>
          <p:nvSpPr>
            <p:cNvPr id="74" name="Rounded Rectangle 73">
              <a:extLst>
                <a:ext uri="{FF2B5EF4-FFF2-40B4-BE49-F238E27FC236}">
                  <a16:creationId xmlns:a16="http://schemas.microsoft.com/office/drawing/2014/main" id="{DA3DE871-AB4A-F8DB-357A-57F535FCE3D4}"/>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Text Placeholder 2">
              <a:extLst>
                <a:ext uri="{FF2B5EF4-FFF2-40B4-BE49-F238E27FC236}">
                  <a16:creationId xmlns:a16="http://schemas.microsoft.com/office/drawing/2014/main" id="{0EEAEB77-E9A8-B502-4530-AD4EB131FACE}"/>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76" name="Text Placeholder 2">
              <a:extLst>
                <a:ext uri="{FF2B5EF4-FFF2-40B4-BE49-F238E27FC236}">
                  <a16:creationId xmlns:a16="http://schemas.microsoft.com/office/drawing/2014/main" id="{71DF3330-D62E-A07A-CE4F-564F07820462}"/>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77" name="Rounded Rectangle 85">
              <a:extLst>
                <a:ext uri="{FF2B5EF4-FFF2-40B4-BE49-F238E27FC236}">
                  <a16:creationId xmlns:a16="http://schemas.microsoft.com/office/drawing/2014/main" id="{368955C5-11E5-BE61-7ED2-19768440BA2B}"/>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 Placeholder 2">
              <a:extLst>
                <a:ext uri="{FF2B5EF4-FFF2-40B4-BE49-F238E27FC236}">
                  <a16:creationId xmlns:a16="http://schemas.microsoft.com/office/drawing/2014/main" id="{7FF15721-C9B5-25DC-C9F4-8AE4BA968B2E}"/>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79" name="Picture 78">
              <a:extLst>
                <a:ext uri="{FF2B5EF4-FFF2-40B4-BE49-F238E27FC236}">
                  <a16:creationId xmlns:a16="http://schemas.microsoft.com/office/drawing/2014/main" id="{85906B7F-2A81-8EC9-9406-87F17DDD715B}"/>
                </a:ext>
              </a:extLst>
            </p:cNvPr>
            <p:cNvPicPr>
              <a:picLocks noChangeAspect="1"/>
            </p:cNvPicPr>
            <p:nvPr/>
          </p:nvPicPr>
          <p:blipFill rotWithShape="1">
            <a:blip r:embed="rId5">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80" name="Picture 79">
              <a:extLst>
                <a:ext uri="{FF2B5EF4-FFF2-40B4-BE49-F238E27FC236}">
                  <a16:creationId xmlns:a16="http://schemas.microsoft.com/office/drawing/2014/main" id="{56E2BBB8-5D6F-3EEE-BDAE-3F99F2A69B19}"/>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662729" y="2599816"/>
              <a:ext cx="254022" cy="254022"/>
            </a:xfrm>
            <a:prstGeom prst="rect">
              <a:avLst/>
            </a:prstGeom>
          </p:spPr>
        </p:pic>
        <p:pic>
          <p:nvPicPr>
            <p:cNvPr id="81" name="Picture 80">
              <a:extLst>
                <a:ext uri="{FF2B5EF4-FFF2-40B4-BE49-F238E27FC236}">
                  <a16:creationId xmlns:a16="http://schemas.microsoft.com/office/drawing/2014/main" id="{305C6F55-21A2-C899-FAE0-943ECE3923DA}"/>
                </a:ext>
              </a:extLst>
            </p:cNvPr>
            <p:cNvPicPr>
              <a:picLocks noChangeAspect="1"/>
            </p:cNvPicPr>
            <p:nvPr/>
          </p:nvPicPr>
          <p:blipFill>
            <a:blip r:embed="rId8"/>
            <a:stretch>
              <a:fillRect/>
            </a:stretch>
          </p:blipFill>
          <p:spPr>
            <a:xfrm>
              <a:off x="886796" y="4738429"/>
              <a:ext cx="181925" cy="181925"/>
            </a:xfrm>
            <a:prstGeom prst="rect">
              <a:avLst/>
            </a:prstGeom>
          </p:spPr>
        </p:pic>
        <p:sp>
          <p:nvSpPr>
            <p:cNvPr id="82" name="Text Placeholder 2">
              <a:extLst>
                <a:ext uri="{FF2B5EF4-FFF2-40B4-BE49-F238E27FC236}">
                  <a16:creationId xmlns:a16="http://schemas.microsoft.com/office/drawing/2014/main" id="{782FE562-F034-6369-A3D2-60FA33298BBC}"/>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83" name="Picture 82" descr="Synapse Spark Logo">
              <a:extLst>
                <a:ext uri="{FF2B5EF4-FFF2-40B4-BE49-F238E27FC236}">
                  <a16:creationId xmlns:a16="http://schemas.microsoft.com/office/drawing/2014/main" id="{1FAD2A81-BA2D-D6A1-0F02-08C37057D157}"/>
                </a:ext>
              </a:extLst>
            </p:cNvPr>
            <p:cNvPicPr>
              <a:picLocks noChangeAspect="1"/>
            </p:cNvPicPr>
            <p:nvPr/>
          </p:nvPicPr>
          <p:blipFill>
            <a:blip r:embed="rId9">
              <a:duotone>
                <a:prstClr val="black"/>
                <a:schemeClr val="tx2">
                  <a:tint val="45000"/>
                  <a:satMod val="400000"/>
                </a:schemeClr>
              </a:duotone>
            </a:blip>
            <a:srcRect/>
            <a:stretch/>
          </p:blipFill>
          <p:spPr>
            <a:xfrm>
              <a:off x="2236346" y="2584010"/>
              <a:ext cx="240111" cy="240580"/>
            </a:xfrm>
            <a:prstGeom prst="rect">
              <a:avLst/>
            </a:prstGeom>
          </p:spPr>
        </p:pic>
        <p:pic>
          <p:nvPicPr>
            <p:cNvPr id="89" name="Picture 88" descr="Synapse Logo">
              <a:extLst>
                <a:ext uri="{FF2B5EF4-FFF2-40B4-BE49-F238E27FC236}">
                  <a16:creationId xmlns:a16="http://schemas.microsoft.com/office/drawing/2014/main" id="{7A7E40A7-BB60-29AE-7233-89BC5AE9A980}"/>
                </a:ext>
              </a:extLst>
            </p:cNvPr>
            <p:cNvPicPr>
              <a:picLocks noChangeAspect="1"/>
            </p:cNvPicPr>
            <p:nvPr/>
          </p:nvPicPr>
          <p:blipFill>
            <a:blip r:embed="rId10">
              <a:duotone>
                <a:prstClr val="black"/>
                <a:schemeClr val="tx2">
                  <a:tint val="45000"/>
                  <a:satMod val="400000"/>
                </a:schemeClr>
              </a:duotone>
            </a:blip>
            <a:srcRect/>
            <a:stretch/>
          </p:blipFill>
          <p:spPr>
            <a:xfrm>
              <a:off x="3358382" y="2598736"/>
              <a:ext cx="221752" cy="222186"/>
            </a:xfrm>
            <a:prstGeom prst="rect">
              <a:avLst/>
            </a:prstGeom>
          </p:spPr>
        </p:pic>
        <p:pic>
          <p:nvPicPr>
            <p:cNvPr id="90" name="Picture 89" descr="A blue logo with a black background&#10;&#10;Description automatically generated with low confidence">
              <a:extLst>
                <a:ext uri="{FF2B5EF4-FFF2-40B4-BE49-F238E27FC236}">
                  <a16:creationId xmlns:a16="http://schemas.microsoft.com/office/drawing/2014/main" id="{77B6840F-9D17-6701-EFB3-9925ED6AEA4D}"/>
                </a:ext>
              </a:extLst>
            </p:cNvPr>
            <p:cNvPicPr>
              <a:picLocks noChangeAspect="1"/>
            </p:cNvPicPr>
            <p:nvPr/>
          </p:nvPicPr>
          <p:blipFill>
            <a:blip r:embed="rId11"/>
            <a:stretch>
              <a:fillRect/>
            </a:stretch>
          </p:blipFill>
          <p:spPr>
            <a:xfrm>
              <a:off x="4452184" y="2584010"/>
              <a:ext cx="245788" cy="246268"/>
            </a:xfrm>
            <a:prstGeom prst="rect">
              <a:avLst/>
            </a:prstGeom>
          </p:spPr>
        </p:pic>
        <p:pic>
          <p:nvPicPr>
            <p:cNvPr id="3" name="Picture 2" descr="Data Factory Logo">
              <a:extLst>
                <a:ext uri="{FF2B5EF4-FFF2-40B4-BE49-F238E27FC236}">
                  <a16:creationId xmlns:a16="http://schemas.microsoft.com/office/drawing/2014/main" id="{C441AF7D-AD45-3315-6CED-519513E3DAAD}"/>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aturation sat="0"/>
                      </a14:imgEffect>
                    </a14:imgLayer>
                  </a14:imgProps>
                </a:ext>
              </a:extLst>
            </a:blip>
            <a:srcRect/>
            <a:stretch/>
          </p:blipFill>
          <p:spPr>
            <a:xfrm>
              <a:off x="1138982" y="2592760"/>
              <a:ext cx="229671" cy="230120"/>
            </a:xfrm>
            <a:prstGeom prst="rect">
              <a:avLst/>
            </a:prstGeom>
          </p:spPr>
        </p:pic>
      </p:grpSp>
      <p:sp>
        <p:nvSpPr>
          <p:cNvPr id="5" name="Footer Placeholder 4">
            <a:extLst>
              <a:ext uri="{FF2B5EF4-FFF2-40B4-BE49-F238E27FC236}">
                <a16:creationId xmlns:a16="http://schemas.microsoft.com/office/drawing/2014/main" id="{26EF4B69-8858-FF4B-A5F5-DA73A4AF8169}"/>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
        <p:nvSpPr>
          <p:cNvPr id="6" name="Slide Number Placeholder 5">
            <a:extLst>
              <a:ext uri="{FF2B5EF4-FFF2-40B4-BE49-F238E27FC236}">
                <a16:creationId xmlns:a16="http://schemas.microsoft.com/office/drawing/2014/main" id="{323AB330-7A3A-2746-B654-B2EC5A14B4B6}"/>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B8D82FD8-B5B8-4B41-8E23-EDA6CF4A6313}"/>
              </a:ext>
            </a:extLst>
          </p:cNvPr>
          <p:cNvSpPr txBox="1"/>
          <p:nvPr/>
        </p:nvSpPr>
        <p:spPr>
          <a:xfrm>
            <a:off x="8141109" y="2523504"/>
            <a:ext cx="3324729" cy="335476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Access data from multiple sources and store data and insights in </a:t>
            </a:r>
            <a:r>
              <a:rPr kumimoji="0" lang="en-US" sz="1200" b="0" i="0" u="none" strike="noStrike" kern="1200" cap="none" spc="0" normalizeH="0" baseline="0" noProof="0" err="1">
                <a:ln>
                  <a:noFill/>
                </a:ln>
                <a:solidFill>
                  <a:srgbClr val="000000"/>
                </a:solidFill>
                <a:effectLst/>
                <a:uLnTx/>
                <a:uFillTx/>
                <a:latin typeface="Segoe UI"/>
                <a:ea typeface="+mn-ea"/>
                <a:cs typeface="Segoe UI"/>
              </a:rPr>
              <a:t>lakehouse</a:t>
            </a:r>
            <a:r>
              <a:rPr kumimoji="0" lang="en-US" sz="1200" b="0" i="0" u="none" strike="noStrike" kern="1200" cap="none" spc="0" normalizeH="0" baseline="0" noProof="0">
                <a:ln>
                  <a:noFill/>
                </a:ln>
                <a:solidFill>
                  <a:srgbClr val="000000"/>
                </a:solidFill>
                <a:effectLst/>
                <a:uLnTx/>
                <a:uFillTx/>
                <a:latin typeface="Segoe UI"/>
                <a:ea typeface="+mn-ea"/>
                <a:cs typeface="Segoe UI"/>
              </a:rPr>
              <a:t>(s)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Leverage data science capabilities for model prediction at scale to gain and share business insights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Iterate, build, and track Machine Learning experiments using ML flow</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Perform transformation, exploration, and featurization by leveraging built-in experiences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Collaborate with others via Notebook, Power BI, and </a:t>
            </a:r>
            <a:r>
              <a:rPr kumimoji="0" lang="en-US" sz="1200" b="0" i="0" u="none" strike="noStrike" kern="1200" cap="none" spc="0" normalizeH="0" baseline="0" noProof="0" err="1">
                <a:ln>
                  <a:noFill/>
                </a:ln>
                <a:solidFill>
                  <a:srgbClr val="000000"/>
                </a:solidFill>
                <a:effectLst/>
                <a:uLnTx/>
                <a:uFillTx/>
                <a:latin typeface="Segoe UI"/>
                <a:ea typeface="+mn-ea"/>
                <a:cs typeface="Segoe UI"/>
              </a:rPr>
              <a:t>lakehouses</a:t>
            </a:r>
            <a:r>
              <a:rPr kumimoji="0" lang="en-US" sz="1200" b="0" i="0" u="none" strike="noStrike" kern="1200" cap="none" spc="0" normalizeH="0" baseline="0" noProof="0">
                <a:ln>
                  <a:noFill/>
                </a:ln>
                <a:solidFill>
                  <a:srgbClr val="000000"/>
                </a:solidFill>
                <a:effectLst/>
                <a:uLnTx/>
                <a:uFillTx/>
                <a:latin typeface="Segoe UI"/>
                <a:ea typeface="+mn-ea"/>
                <a:cs typeface="Segoe UI"/>
              </a:rPr>
              <a:t> in real-time</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 name="PageRight_E761">
            <a:extLst>
              <a:ext uri="{FF2B5EF4-FFF2-40B4-BE49-F238E27FC236}">
                <a16:creationId xmlns:a16="http://schemas.microsoft.com/office/drawing/2014/main" id="{C8904F3C-E23D-3741-89AE-0A0574F6A297}"/>
              </a:ext>
              <a:ext uri="{C183D7F6-B498-43B3-948B-1728B52AA6E4}">
                <adec:decorative xmlns:adec="http://schemas.microsoft.com/office/drawing/2017/decorative" val="1"/>
              </a:ext>
            </a:extLst>
          </p:cNvPr>
          <p:cNvSpPr>
            <a:spLocks noChangeAspect="1" noEditPoints="1"/>
          </p:cNvSpPr>
          <p:nvPr/>
        </p:nvSpPr>
        <p:spPr bwMode="auto">
          <a:xfrm>
            <a:off x="7812322" y="255488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5C1BC377-66BF-A042-940D-323CF3455585}"/>
              </a:ext>
              <a:ext uri="{C183D7F6-B498-43B3-948B-1728B52AA6E4}">
                <adec:decorative xmlns:adec="http://schemas.microsoft.com/office/drawing/2017/decorative" val="1"/>
              </a:ext>
            </a:extLst>
          </p:cNvPr>
          <p:cNvSpPr>
            <a:spLocks noChangeAspect="1" noEditPoints="1"/>
          </p:cNvSpPr>
          <p:nvPr/>
        </p:nvSpPr>
        <p:spPr bwMode="auto">
          <a:xfrm>
            <a:off x="7812322" y="322983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E5A105F9-1620-684A-B8CB-1C7F3CDDCEF3}"/>
              </a:ext>
              <a:ext uri="{C183D7F6-B498-43B3-948B-1728B52AA6E4}">
                <adec:decorative xmlns:adec="http://schemas.microsoft.com/office/drawing/2017/decorative" val="1"/>
              </a:ext>
            </a:extLst>
          </p:cNvPr>
          <p:cNvSpPr>
            <a:spLocks noChangeAspect="1" noEditPoints="1"/>
          </p:cNvSpPr>
          <p:nvPr/>
        </p:nvSpPr>
        <p:spPr bwMode="auto">
          <a:xfrm>
            <a:off x="7811305" y="406968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9B8984BE-6E8A-EA46-A29F-D9D354B40978}"/>
              </a:ext>
              <a:ext uri="{C183D7F6-B498-43B3-948B-1728B52AA6E4}">
                <adec:decorative xmlns:adec="http://schemas.microsoft.com/office/drawing/2017/decorative" val="1"/>
              </a:ext>
            </a:extLst>
          </p:cNvPr>
          <p:cNvSpPr>
            <a:spLocks noChangeAspect="1" noEditPoints="1"/>
          </p:cNvSpPr>
          <p:nvPr/>
        </p:nvSpPr>
        <p:spPr bwMode="auto">
          <a:xfrm>
            <a:off x="7811305" y="4742597"/>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DE5E1D6A-41EC-FE4C-8EBD-5E91ED85D1CA}"/>
              </a:ext>
              <a:ext uri="{C183D7F6-B498-43B3-948B-1728B52AA6E4}">
                <adec:decorative xmlns:adec="http://schemas.microsoft.com/office/drawing/2017/decorative" val="1"/>
              </a:ext>
            </a:extLst>
          </p:cNvPr>
          <p:cNvSpPr>
            <a:spLocks noChangeAspect="1" noEditPoints="1"/>
          </p:cNvSpPr>
          <p:nvPr/>
        </p:nvSpPr>
        <p:spPr bwMode="auto">
          <a:xfrm>
            <a:off x="7811305" y="541531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15090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AABA02-3D25-1E48-BA83-851D1BEEE183}"/>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Real-time analytics experience</a:t>
            </a:r>
          </a:p>
        </p:txBody>
      </p:sp>
      <p:sp>
        <p:nvSpPr>
          <p:cNvPr id="2" name="Subtitle 1">
            <a:extLst>
              <a:ext uri="{FF2B5EF4-FFF2-40B4-BE49-F238E27FC236}">
                <a16:creationId xmlns:a16="http://schemas.microsoft.com/office/drawing/2014/main" id="{DF4F85E6-1F4D-C545-94C1-E9D2117F8D17}"/>
              </a:ext>
            </a:extLst>
          </p:cNvPr>
          <p:cNvSpPr>
            <a:spLocks noGrp="1"/>
          </p:cNvSpPr>
          <p:nvPr>
            <p:ph type="subTitle" idx="1"/>
          </p:nvPr>
        </p:nvSpPr>
        <p:spPr/>
        <p:txBody>
          <a:bodyPr/>
          <a:lstStyle/>
          <a:p>
            <a:r>
              <a:rPr lang="en-US"/>
              <a:t>Unlock value and turn insights into actions with real-time analysis across telemetry data to better predict, optimize, and improve data applications</a:t>
            </a:r>
          </a:p>
        </p:txBody>
      </p:sp>
      <p:grpSp>
        <p:nvGrpSpPr>
          <p:cNvPr id="13" name="Group 12" descr="A chart containing Data Integration, Data Engineering, Data Warehouse, Data Science, Really time analytics, and business intelligence arranged horizontally. Below them, Serverless compute, OneLake and Security, governance and administration encapsulate them. Real Time Analytics is highlighted">
            <a:extLst>
              <a:ext uri="{FF2B5EF4-FFF2-40B4-BE49-F238E27FC236}">
                <a16:creationId xmlns:a16="http://schemas.microsoft.com/office/drawing/2014/main" id="{5E87A8A8-CD20-FE23-706C-6C0BAD4BFD29}"/>
              </a:ext>
            </a:extLst>
          </p:cNvPr>
          <p:cNvGrpSpPr/>
          <p:nvPr/>
        </p:nvGrpSpPr>
        <p:grpSpPr>
          <a:xfrm>
            <a:off x="709334" y="2540126"/>
            <a:ext cx="6598085" cy="2643393"/>
            <a:chOff x="725960" y="2415431"/>
            <a:chExt cx="6598085" cy="2643393"/>
          </a:xfrm>
        </p:grpSpPr>
        <p:sp>
          <p:nvSpPr>
            <p:cNvPr id="26" name="Rounded Rectangle 25">
              <a:extLst>
                <a:ext uri="{FF2B5EF4-FFF2-40B4-BE49-F238E27FC236}">
                  <a16:creationId xmlns:a16="http://schemas.microsoft.com/office/drawing/2014/main" id="{7036086D-ACF6-338B-3DD2-409E00016B2E}"/>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AEDAAF17-6AED-CB20-3573-A2250C7065B4}"/>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 name="Rounded Rectangle 14">
              <a:extLst>
                <a:ext uri="{FF2B5EF4-FFF2-40B4-BE49-F238E27FC236}">
                  <a16:creationId xmlns:a16="http://schemas.microsoft.com/office/drawing/2014/main" id="{B9D22ACD-021B-9233-0631-EC9D94400E0F}"/>
                </a:ext>
                <a:ext uri="{C183D7F6-B498-43B3-948B-1728B52AA6E4}">
                  <adec:decorative xmlns:adec="http://schemas.microsoft.com/office/drawing/2017/decorative" val="1"/>
                </a:ext>
              </a:extLst>
            </p:cNvPr>
            <p:cNvSpPr/>
            <p:nvPr/>
          </p:nvSpPr>
          <p:spPr bwMode="auto">
            <a:xfrm>
              <a:off x="5145272"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Rounded Rectangle 15">
              <a:extLst>
                <a:ext uri="{FF2B5EF4-FFF2-40B4-BE49-F238E27FC236}">
                  <a16:creationId xmlns:a16="http://schemas.microsoft.com/office/drawing/2014/main" id="{16C1FE39-E7FF-0B6F-2653-A2DE5102C24E}"/>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 name="Rounded Rectangle 16">
              <a:extLst>
                <a:ext uri="{FF2B5EF4-FFF2-40B4-BE49-F238E27FC236}">
                  <a16:creationId xmlns:a16="http://schemas.microsoft.com/office/drawing/2014/main" id="{49FB3F03-3F4C-BB75-7237-51E7F22234EF}"/>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 name="Text Placeholder 2">
              <a:extLst>
                <a:ext uri="{FF2B5EF4-FFF2-40B4-BE49-F238E27FC236}">
                  <a16:creationId xmlns:a16="http://schemas.microsoft.com/office/drawing/2014/main" id="{6A2B3EBC-74FD-D3A0-6D84-EC7236E755BB}"/>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0" name="Text Placeholder 2">
              <a:extLst>
                <a:ext uri="{FF2B5EF4-FFF2-40B4-BE49-F238E27FC236}">
                  <a16:creationId xmlns:a16="http://schemas.microsoft.com/office/drawing/2014/main" id="{84A2CDCC-C804-3D98-9725-731AC3D9401B}"/>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1" name="Text Placeholder 2">
              <a:extLst>
                <a:ext uri="{FF2B5EF4-FFF2-40B4-BE49-F238E27FC236}">
                  <a16:creationId xmlns:a16="http://schemas.microsoft.com/office/drawing/2014/main" id="{0788B504-AE2E-294A-6E04-0AC2A175BE63}"/>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2" name="Text Placeholder 2">
              <a:extLst>
                <a:ext uri="{FF2B5EF4-FFF2-40B4-BE49-F238E27FC236}">
                  <a16:creationId xmlns:a16="http://schemas.microsoft.com/office/drawing/2014/main" id="{A261AA5C-7FB5-57BA-895E-F486B4645B93}"/>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A2CA7F07-7ED6-7126-E6ED-A35C0B44A9DA}"/>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F32E2BFE-1053-1A5C-7F8E-598D7219AF02}"/>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5" name="Text Placeholder 2">
              <a:extLst>
                <a:ext uri="{FF2B5EF4-FFF2-40B4-BE49-F238E27FC236}">
                  <a16:creationId xmlns:a16="http://schemas.microsoft.com/office/drawing/2014/main" id="{589489F8-1D69-7727-0904-5384E6E35B0A}"/>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F37F104E-E01D-7FB6-B93D-F776D4B38B8A}"/>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29" name="Text Placeholder 2">
              <a:extLst>
                <a:ext uri="{FF2B5EF4-FFF2-40B4-BE49-F238E27FC236}">
                  <a16:creationId xmlns:a16="http://schemas.microsoft.com/office/drawing/2014/main" id="{C98D3028-B2AB-C713-F1CA-D10C12DA6165}"/>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Rounded Rectangle 29">
              <a:extLst>
                <a:ext uri="{FF2B5EF4-FFF2-40B4-BE49-F238E27FC236}">
                  <a16:creationId xmlns:a16="http://schemas.microsoft.com/office/drawing/2014/main" id="{497EFDF9-21B7-DF43-EFDA-950C57361B9A}"/>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ext Placeholder 2">
              <a:extLst>
                <a:ext uri="{FF2B5EF4-FFF2-40B4-BE49-F238E27FC236}">
                  <a16:creationId xmlns:a16="http://schemas.microsoft.com/office/drawing/2014/main" id="{90FAEAC6-6F03-084A-1036-B4CFBE6CDB84}"/>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FFED4D6E-A811-BAC5-F2E3-DDA88AABEE23}"/>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E8919A72-2C4A-554F-0B44-23A43E35ADD0}"/>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33" descr="OneLake Logo">
              <a:extLst>
                <a:ext uri="{FF2B5EF4-FFF2-40B4-BE49-F238E27FC236}">
                  <a16:creationId xmlns:a16="http://schemas.microsoft.com/office/drawing/2014/main" id="{5B789C84-AB54-2BD5-56F1-A8AADD54114E}"/>
                </a:ext>
              </a:extLst>
            </p:cNvPr>
            <p:cNvPicPr>
              <a:picLocks noChangeAspect="1"/>
            </p:cNvPicPr>
            <p:nvPr/>
          </p:nvPicPr>
          <p:blipFill>
            <a:blip r:embed="rId3">
              <a:duotone>
                <a:prstClr val="black"/>
                <a:schemeClr val="tx2">
                  <a:tint val="45000"/>
                  <a:satMod val="400000"/>
                </a:schemeClr>
              </a:duotone>
            </a:blip>
            <a:srcRect/>
            <a:stretch/>
          </p:blipFill>
          <p:spPr>
            <a:xfrm>
              <a:off x="894869" y="4234525"/>
              <a:ext cx="165780" cy="166104"/>
            </a:xfrm>
            <a:prstGeom prst="rect">
              <a:avLst/>
            </a:prstGeom>
          </p:spPr>
        </p:pic>
        <p:sp>
          <p:nvSpPr>
            <p:cNvPr id="35" name="Rounded Rectangle 34">
              <a:extLst>
                <a:ext uri="{FF2B5EF4-FFF2-40B4-BE49-F238E27FC236}">
                  <a16:creationId xmlns:a16="http://schemas.microsoft.com/office/drawing/2014/main" id="{7133F630-0D65-7C3C-49A4-CF1A44C12098}"/>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Text Placeholder 2">
              <a:extLst>
                <a:ext uri="{FF2B5EF4-FFF2-40B4-BE49-F238E27FC236}">
                  <a16:creationId xmlns:a16="http://schemas.microsoft.com/office/drawing/2014/main" id="{2CB3DF31-35F9-7A62-5F98-C3FE43BD0CC7}"/>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7" name="Text Placeholder 2">
              <a:extLst>
                <a:ext uri="{FF2B5EF4-FFF2-40B4-BE49-F238E27FC236}">
                  <a16:creationId xmlns:a16="http://schemas.microsoft.com/office/drawing/2014/main" id="{96529F57-BACC-266C-4B18-30A31505FF81}"/>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8" name="Rounded Rectangle 85">
              <a:extLst>
                <a:ext uri="{FF2B5EF4-FFF2-40B4-BE49-F238E27FC236}">
                  <a16:creationId xmlns:a16="http://schemas.microsoft.com/office/drawing/2014/main" id="{743B7462-D8FB-D366-20F3-F0349D3649FE}"/>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 Placeholder 2">
              <a:extLst>
                <a:ext uri="{FF2B5EF4-FFF2-40B4-BE49-F238E27FC236}">
                  <a16:creationId xmlns:a16="http://schemas.microsoft.com/office/drawing/2014/main" id="{2D36A7EB-978C-9854-2DEF-177CA5CAC24B}"/>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0" name="Picture 39">
              <a:extLst>
                <a:ext uri="{FF2B5EF4-FFF2-40B4-BE49-F238E27FC236}">
                  <a16:creationId xmlns:a16="http://schemas.microsoft.com/office/drawing/2014/main" id="{BF12677F-520E-DFDD-6930-F05A660C5373}"/>
                </a:ext>
              </a:extLst>
            </p:cNvPr>
            <p:cNvPicPr>
              <a:picLocks noChangeAspect="1"/>
            </p:cNvPicPr>
            <p:nvPr/>
          </p:nvPicPr>
          <p:blipFill rotWithShape="1">
            <a:blip r:embed="rId4">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1" name="Picture 40">
              <a:extLst>
                <a:ext uri="{FF2B5EF4-FFF2-40B4-BE49-F238E27FC236}">
                  <a16:creationId xmlns:a16="http://schemas.microsoft.com/office/drawing/2014/main" id="{B82E1425-ED3B-17DE-339B-795CE04E1D94}"/>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662729" y="2599816"/>
              <a:ext cx="254022" cy="254022"/>
            </a:xfrm>
            <a:prstGeom prst="rect">
              <a:avLst/>
            </a:prstGeom>
          </p:spPr>
        </p:pic>
        <p:pic>
          <p:nvPicPr>
            <p:cNvPr id="42" name="Picture 41">
              <a:extLst>
                <a:ext uri="{FF2B5EF4-FFF2-40B4-BE49-F238E27FC236}">
                  <a16:creationId xmlns:a16="http://schemas.microsoft.com/office/drawing/2014/main" id="{8C3AD675-3C85-5798-F0FA-DDDC080B19A0}"/>
                </a:ext>
              </a:extLst>
            </p:cNvPr>
            <p:cNvPicPr>
              <a:picLocks noChangeAspect="1"/>
            </p:cNvPicPr>
            <p:nvPr/>
          </p:nvPicPr>
          <p:blipFill>
            <a:blip r:embed="rId7"/>
            <a:stretch>
              <a:fillRect/>
            </a:stretch>
          </p:blipFill>
          <p:spPr>
            <a:xfrm>
              <a:off x="886796" y="4738429"/>
              <a:ext cx="181925" cy="181925"/>
            </a:xfrm>
            <a:prstGeom prst="rect">
              <a:avLst/>
            </a:prstGeom>
          </p:spPr>
        </p:pic>
        <p:sp>
          <p:nvSpPr>
            <p:cNvPr id="43" name="Text Placeholder 2">
              <a:extLst>
                <a:ext uri="{FF2B5EF4-FFF2-40B4-BE49-F238E27FC236}">
                  <a16:creationId xmlns:a16="http://schemas.microsoft.com/office/drawing/2014/main" id="{7776368B-C96A-AD51-D2EA-337FAF9AC1B3}"/>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4" name="Picture 43" descr="Synapse Spark Logo">
              <a:extLst>
                <a:ext uri="{FF2B5EF4-FFF2-40B4-BE49-F238E27FC236}">
                  <a16:creationId xmlns:a16="http://schemas.microsoft.com/office/drawing/2014/main" id="{8081E585-1482-ECDC-8790-A00A50C871BB}"/>
                </a:ext>
              </a:extLst>
            </p:cNvPr>
            <p:cNvPicPr>
              <a:picLocks noChangeAspect="1"/>
            </p:cNvPicPr>
            <p:nvPr/>
          </p:nvPicPr>
          <p:blipFill>
            <a:blip r:embed="rId8">
              <a:duotone>
                <a:prstClr val="black"/>
                <a:schemeClr val="tx2">
                  <a:tint val="45000"/>
                  <a:satMod val="400000"/>
                </a:schemeClr>
              </a:duotone>
            </a:blip>
            <a:srcRect/>
            <a:stretch/>
          </p:blipFill>
          <p:spPr>
            <a:xfrm>
              <a:off x="2236346" y="2584010"/>
              <a:ext cx="240111" cy="240580"/>
            </a:xfrm>
            <a:prstGeom prst="rect">
              <a:avLst/>
            </a:prstGeom>
          </p:spPr>
        </p:pic>
        <p:pic>
          <p:nvPicPr>
            <p:cNvPr id="48" name="Picture 47" descr="Synapse Logo">
              <a:extLst>
                <a:ext uri="{FF2B5EF4-FFF2-40B4-BE49-F238E27FC236}">
                  <a16:creationId xmlns:a16="http://schemas.microsoft.com/office/drawing/2014/main" id="{0D72E401-66C2-13C7-63A7-3259F40253E2}"/>
                </a:ext>
              </a:extLst>
            </p:cNvPr>
            <p:cNvPicPr>
              <a:picLocks noChangeAspect="1"/>
            </p:cNvPicPr>
            <p:nvPr/>
          </p:nvPicPr>
          <p:blipFill>
            <a:blip r:embed="rId9">
              <a:duotone>
                <a:prstClr val="black"/>
                <a:schemeClr val="tx2">
                  <a:tint val="45000"/>
                  <a:satMod val="400000"/>
                </a:schemeClr>
              </a:duotone>
            </a:blip>
            <a:srcRect/>
            <a:stretch/>
          </p:blipFill>
          <p:spPr>
            <a:xfrm>
              <a:off x="3358382" y="2598736"/>
              <a:ext cx="221752" cy="222186"/>
            </a:xfrm>
            <a:prstGeom prst="rect">
              <a:avLst/>
            </a:prstGeom>
          </p:spPr>
        </p:pic>
        <p:pic>
          <p:nvPicPr>
            <p:cNvPr id="50" name="Picture 49" descr="Azure AI Logo">
              <a:extLst>
                <a:ext uri="{FF2B5EF4-FFF2-40B4-BE49-F238E27FC236}">
                  <a16:creationId xmlns:a16="http://schemas.microsoft.com/office/drawing/2014/main" id="{64BE1F23-D26A-8033-97EC-9A073CA203F9}"/>
                </a:ext>
              </a:extLst>
            </p:cNvPr>
            <p:cNvPicPr>
              <a:picLocks noChangeAspect="1"/>
            </p:cNvPicPr>
            <p:nvPr/>
          </p:nvPicPr>
          <p:blipFill>
            <a:blip r:embed="rId10">
              <a:duotone>
                <a:prstClr val="black"/>
                <a:schemeClr val="tx2">
                  <a:tint val="45000"/>
                  <a:satMod val="400000"/>
                </a:schemeClr>
              </a:duotone>
            </a:blip>
            <a:srcRect/>
            <a:stretch/>
          </p:blipFill>
          <p:spPr>
            <a:xfrm>
              <a:off x="4460436" y="2592760"/>
              <a:ext cx="234305" cy="234761"/>
            </a:xfrm>
            <a:prstGeom prst="rect">
              <a:avLst/>
            </a:prstGeom>
          </p:spPr>
        </p:pic>
        <p:pic>
          <p:nvPicPr>
            <p:cNvPr id="51" name="Picture 50" descr="A picture containing screenshot, graphics, electric blue, graphic design&#10;&#10;Description automatically generated">
              <a:extLst>
                <a:ext uri="{FF2B5EF4-FFF2-40B4-BE49-F238E27FC236}">
                  <a16:creationId xmlns:a16="http://schemas.microsoft.com/office/drawing/2014/main" id="{9276C26D-10BE-F2FA-25B1-E6BB11719389}"/>
                </a:ext>
              </a:extLst>
            </p:cNvPr>
            <p:cNvPicPr>
              <a:picLocks noChangeAspect="1"/>
            </p:cNvPicPr>
            <p:nvPr/>
          </p:nvPicPr>
          <p:blipFill>
            <a:blip r:embed="rId11"/>
            <a:stretch>
              <a:fillRect/>
            </a:stretch>
          </p:blipFill>
          <p:spPr>
            <a:xfrm>
              <a:off x="5556921" y="2598736"/>
              <a:ext cx="235871" cy="236332"/>
            </a:xfrm>
            <a:prstGeom prst="rect">
              <a:avLst/>
            </a:prstGeom>
          </p:spPr>
        </p:pic>
        <p:pic>
          <p:nvPicPr>
            <p:cNvPr id="12" name="Picture 11" descr="Data Factory Logo">
              <a:extLst>
                <a:ext uri="{FF2B5EF4-FFF2-40B4-BE49-F238E27FC236}">
                  <a16:creationId xmlns:a16="http://schemas.microsoft.com/office/drawing/2014/main" id="{947AE010-549A-1B64-1D0B-3A3AA800BE8A}"/>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aturation sat="0"/>
                      </a14:imgEffect>
                    </a14:imgLayer>
                  </a14:imgProps>
                </a:ext>
              </a:extLst>
            </a:blip>
            <a:srcRect/>
            <a:stretch/>
          </p:blipFill>
          <p:spPr>
            <a:xfrm>
              <a:off x="1138982" y="2592760"/>
              <a:ext cx="229671" cy="230120"/>
            </a:xfrm>
            <a:prstGeom prst="rect">
              <a:avLst/>
            </a:prstGeom>
          </p:spPr>
        </p:pic>
      </p:grpSp>
      <p:sp>
        <p:nvSpPr>
          <p:cNvPr id="8" name="PageRight_E761">
            <a:extLst>
              <a:ext uri="{FF2B5EF4-FFF2-40B4-BE49-F238E27FC236}">
                <a16:creationId xmlns:a16="http://schemas.microsoft.com/office/drawing/2014/main" id="{2448EA14-2FD7-A748-96AF-58476EA7C787}"/>
              </a:ext>
              <a:ext uri="{C183D7F6-B498-43B3-948B-1728B52AA6E4}">
                <adec:decorative xmlns:adec="http://schemas.microsoft.com/office/drawing/2017/decorative" val="1"/>
              </a:ext>
            </a:extLst>
          </p:cNvPr>
          <p:cNvSpPr>
            <a:spLocks noChangeAspect="1" noEditPoints="1"/>
          </p:cNvSpPr>
          <p:nvPr/>
        </p:nvSpPr>
        <p:spPr bwMode="auto">
          <a:xfrm>
            <a:off x="7811813" y="255316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C5007031-4634-E347-8B3D-B087D2154CCD}"/>
              </a:ext>
              <a:ext uri="{C183D7F6-B498-43B3-948B-1728B52AA6E4}">
                <adec:decorative xmlns:adec="http://schemas.microsoft.com/office/drawing/2017/decorative" val="1"/>
              </a:ext>
            </a:extLst>
          </p:cNvPr>
          <p:cNvSpPr>
            <a:spLocks noChangeAspect="1" noEditPoints="1"/>
          </p:cNvSpPr>
          <p:nvPr/>
        </p:nvSpPr>
        <p:spPr bwMode="auto">
          <a:xfrm>
            <a:off x="7811813" y="340948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475C30FB-25A4-2742-9043-D11792590FCD}"/>
              </a:ext>
              <a:ext uri="{C183D7F6-B498-43B3-948B-1728B52AA6E4}">
                <adec:decorative xmlns:adec="http://schemas.microsoft.com/office/drawing/2017/decorative" val="1"/>
              </a:ext>
            </a:extLst>
          </p:cNvPr>
          <p:cNvSpPr>
            <a:spLocks noChangeAspect="1" noEditPoints="1"/>
          </p:cNvSpPr>
          <p:nvPr/>
        </p:nvSpPr>
        <p:spPr bwMode="auto">
          <a:xfrm>
            <a:off x="7811813" y="4450585"/>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D55194CB-B6C1-2649-98C8-112AE40AC2F2}"/>
              </a:ext>
              <a:ext uri="{C183D7F6-B498-43B3-948B-1728B52AA6E4}">
                <adec:decorative xmlns:adec="http://schemas.microsoft.com/office/drawing/2017/decorative" val="1"/>
              </a:ext>
            </a:extLst>
          </p:cNvPr>
          <p:cNvSpPr>
            <a:spLocks noChangeAspect="1" noEditPoints="1"/>
          </p:cNvSpPr>
          <p:nvPr/>
        </p:nvSpPr>
        <p:spPr bwMode="auto">
          <a:xfrm>
            <a:off x="7811813" y="5297965"/>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A915C4-79A6-D547-B19B-88E8D30175AF}"/>
              </a:ext>
            </a:extLst>
          </p:cNvPr>
          <p:cNvSpPr txBox="1"/>
          <p:nvPr/>
        </p:nvSpPr>
        <p:spPr>
          <a:xfrm>
            <a:off x="8129234" y="2532148"/>
            <a:ext cx="3324729" cy="3416320"/>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High velocity, low latency data analysis capable of indexing diverse data formats and structures up to several petabytes large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Leverage Kusto Query Language (KQL) to explore data and discover patterns, identify anomalies and outliers, and create statistical modeling</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Easy ingestion of data from any source, in any data format, like applications, websites, and IoT devices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Democratize data responsibly with Microsoft Purview and use observability with Data Activator to activate timely actions</a:t>
            </a:r>
          </a:p>
        </p:txBody>
      </p:sp>
      <p:sp>
        <p:nvSpPr>
          <p:cNvPr id="6" name="Slide Number Placeholder 5">
            <a:extLst>
              <a:ext uri="{FF2B5EF4-FFF2-40B4-BE49-F238E27FC236}">
                <a16:creationId xmlns:a16="http://schemas.microsoft.com/office/drawing/2014/main" id="{0A0CDE88-54F5-7E45-BD43-5493BCF95876}"/>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174918C2-978F-0F41-9213-0C41E1E9C7E1}"/>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530236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97CDD8-4154-6F40-ADB0-0CB4B5A8E34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Business intelligence experience</a:t>
            </a:r>
          </a:p>
        </p:txBody>
      </p:sp>
      <p:sp>
        <p:nvSpPr>
          <p:cNvPr id="2" name="Subtitle 1">
            <a:extLst>
              <a:ext uri="{FF2B5EF4-FFF2-40B4-BE49-F238E27FC236}">
                <a16:creationId xmlns:a16="http://schemas.microsoft.com/office/drawing/2014/main" id="{B04883DE-DE63-2942-B6F5-6CCB4A6E8BC5}"/>
              </a:ext>
            </a:extLst>
          </p:cNvPr>
          <p:cNvSpPr>
            <a:spLocks noGrp="1"/>
          </p:cNvSpPr>
          <p:nvPr>
            <p:ph type="subTitle" idx="1"/>
          </p:nvPr>
        </p:nvSpPr>
        <p:spPr/>
        <p:txBody>
          <a:bodyPr/>
          <a:lstStyle/>
          <a:p>
            <a:r>
              <a:rPr lang="en-US"/>
              <a:t>Uncover powerful insights with intelligence visuals, leverage data quickly and intuitively, and help achieve faster and better data-based decisions with the industry leading Power BI platform</a:t>
            </a:r>
          </a:p>
        </p:txBody>
      </p:sp>
      <p:grpSp>
        <p:nvGrpSpPr>
          <p:cNvPr id="13" name="Group 12" descr="A chart containing Data Integration, Data Engineering, Data Warehouse, Data Science, Really time analytics, and business intelligence arranged horizontally. Below them, Serverless compute, OneLake and Security, governance and administration encapsulate them. Business Intelligence is highlighted">
            <a:extLst>
              <a:ext uri="{FF2B5EF4-FFF2-40B4-BE49-F238E27FC236}">
                <a16:creationId xmlns:a16="http://schemas.microsoft.com/office/drawing/2014/main" id="{40478BDB-23B0-02A4-298C-93334751AD6A}"/>
              </a:ext>
            </a:extLst>
          </p:cNvPr>
          <p:cNvGrpSpPr/>
          <p:nvPr/>
        </p:nvGrpSpPr>
        <p:grpSpPr>
          <a:xfrm>
            <a:off x="709334" y="2540126"/>
            <a:ext cx="6599727" cy="2643393"/>
            <a:chOff x="725960" y="2415431"/>
            <a:chExt cx="6599727" cy="2643393"/>
          </a:xfrm>
        </p:grpSpPr>
        <p:sp>
          <p:nvSpPr>
            <p:cNvPr id="29" name="Rounded Rectangle 28">
              <a:extLst>
                <a:ext uri="{FF2B5EF4-FFF2-40B4-BE49-F238E27FC236}">
                  <a16:creationId xmlns:a16="http://schemas.microsoft.com/office/drawing/2014/main" id="{82FF7ADE-E149-5F84-59D5-FD0FCB97B50B}"/>
                </a:ext>
                <a:ext uri="{C183D7F6-B498-43B3-948B-1728B52AA6E4}">
                  <adec:decorative xmlns:adec="http://schemas.microsoft.com/office/drawing/2017/decorative" val="1"/>
                </a:ext>
              </a:extLst>
            </p:cNvPr>
            <p:cNvSpPr/>
            <p:nvPr/>
          </p:nvSpPr>
          <p:spPr bwMode="auto">
            <a:xfrm>
              <a:off x="514416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38F0DD0D-A618-DC85-18ED-97C8E7149FC5}"/>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A51A94AA-7976-B4BB-DE3C-55E1E5AA088D}"/>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Rounded Rectangle 15">
              <a:extLst>
                <a:ext uri="{FF2B5EF4-FFF2-40B4-BE49-F238E27FC236}">
                  <a16:creationId xmlns:a16="http://schemas.microsoft.com/office/drawing/2014/main" id="{18B87AB1-31DC-1A02-D07F-7B077EA32635}"/>
                </a:ext>
                <a:ext uri="{C183D7F6-B498-43B3-948B-1728B52AA6E4}">
                  <adec:decorative xmlns:adec="http://schemas.microsoft.com/office/drawing/2017/decorative" val="1"/>
                </a:ext>
              </a:extLst>
            </p:cNvPr>
            <p:cNvSpPr/>
            <p:nvPr/>
          </p:nvSpPr>
          <p:spPr bwMode="auto">
            <a:xfrm>
              <a:off x="6257871"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 name="Rounded Rectangle 16">
              <a:extLst>
                <a:ext uri="{FF2B5EF4-FFF2-40B4-BE49-F238E27FC236}">
                  <a16:creationId xmlns:a16="http://schemas.microsoft.com/office/drawing/2014/main" id="{367ADDA1-CF3B-DB0D-D9C4-9428EBD0CCF5}"/>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Rounded Rectangle 17">
              <a:extLst>
                <a:ext uri="{FF2B5EF4-FFF2-40B4-BE49-F238E27FC236}">
                  <a16:creationId xmlns:a16="http://schemas.microsoft.com/office/drawing/2014/main" id="{4055DF21-EC67-238E-7B47-68A9A696F49E}"/>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 name="Text Placeholder 2">
              <a:extLst>
                <a:ext uri="{FF2B5EF4-FFF2-40B4-BE49-F238E27FC236}">
                  <a16:creationId xmlns:a16="http://schemas.microsoft.com/office/drawing/2014/main" id="{E13216DD-DE84-3F2E-EFA5-28D907FFD617}"/>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1" name="Text Placeholder 2">
              <a:extLst>
                <a:ext uri="{FF2B5EF4-FFF2-40B4-BE49-F238E27FC236}">
                  <a16:creationId xmlns:a16="http://schemas.microsoft.com/office/drawing/2014/main" id="{BE006BFB-CFB2-A049-7F18-D2C39C86C4DF}"/>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2" name="Text Placeholder 2">
              <a:extLst>
                <a:ext uri="{FF2B5EF4-FFF2-40B4-BE49-F238E27FC236}">
                  <a16:creationId xmlns:a16="http://schemas.microsoft.com/office/drawing/2014/main" id="{A50B0646-C115-DCFD-8EF3-1816CEBDD906}"/>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9EA7AF2E-68DB-0C94-B3D6-DD0A72FFAA79}"/>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042FC108-9B82-2BAE-797C-15D50272E071}"/>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7959919C-DED5-7FED-DD69-E80EACDABB8F}"/>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6" name="Text Placeholder 2">
              <a:extLst>
                <a:ext uri="{FF2B5EF4-FFF2-40B4-BE49-F238E27FC236}">
                  <a16:creationId xmlns:a16="http://schemas.microsoft.com/office/drawing/2014/main" id="{7C905E29-1B4D-2C54-7EA2-EB7267348E99}"/>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1F327E0C-FF0C-BA2A-A9CE-F42CD62EF0BE}"/>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EFD86AB8-F1CC-603B-6869-CF3A70EAE061}"/>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Text Placeholder 2">
              <a:extLst>
                <a:ext uri="{FF2B5EF4-FFF2-40B4-BE49-F238E27FC236}">
                  <a16:creationId xmlns:a16="http://schemas.microsoft.com/office/drawing/2014/main" id="{E5E1DAA0-A95D-8532-26D2-79470890B114}"/>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8B5BCEEA-C687-29C3-E814-B18367143AE3}"/>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2" name="Rounded Rectangle 31">
              <a:extLst>
                <a:ext uri="{FF2B5EF4-FFF2-40B4-BE49-F238E27FC236}">
                  <a16:creationId xmlns:a16="http://schemas.microsoft.com/office/drawing/2014/main" id="{67E1CBED-2633-0B78-BF06-85D9A80A139C}"/>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3" name="Picture 32" descr="OneLake Logo">
              <a:extLst>
                <a:ext uri="{FF2B5EF4-FFF2-40B4-BE49-F238E27FC236}">
                  <a16:creationId xmlns:a16="http://schemas.microsoft.com/office/drawing/2014/main" id="{4C5DCDAE-78C9-DBAA-9981-68A970E8969C}"/>
                </a:ext>
              </a:extLst>
            </p:cNvPr>
            <p:cNvPicPr>
              <a:picLocks noChangeAspect="1"/>
            </p:cNvPicPr>
            <p:nvPr/>
          </p:nvPicPr>
          <p:blipFill>
            <a:blip r:embed="rId3">
              <a:duotone>
                <a:prstClr val="black"/>
                <a:schemeClr val="tx2">
                  <a:tint val="45000"/>
                  <a:satMod val="400000"/>
                </a:schemeClr>
              </a:duotone>
            </a:blip>
            <a:srcRect/>
            <a:stretch/>
          </p:blipFill>
          <p:spPr>
            <a:xfrm>
              <a:off x="894869" y="4234525"/>
              <a:ext cx="165780" cy="166104"/>
            </a:xfrm>
            <a:prstGeom prst="rect">
              <a:avLst/>
            </a:prstGeom>
          </p:spPr>
        </p:pic>
        <p:sp>
          <p:nvSpPr>
            <p:cNvPr id="34" name="Rounded Rectangle 33">
              <a:extLst>
                <a:ext uri="{FF2B5EF4-FFF2-40B4-BE49-F238E27FC236}">
                  <a16:creationId xmlns:a16="http://schemas.microsoft.com/office/drawing/2014/main" id="{6C611ECF-1E7F-BD35-8B06-5D79B03A6919}"/>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ext Placeholder 2">
              <a:extLst>
                <a:ext uri="{FF2B5EF4-FFF2-40B4-BE49-F238E27FC236}">
                  <a16:creationId xmlns:a16="http://schemas.microsoft.com/office/drawing/2014/main" id="{11FEB495-9E32-E78E-2653-163B0C92F0F0}"/>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6" name="Text Placeholder 2">
              <a:extLst>
                <a:ext uri="{FF2B5EF4-FFF2-40B4-BE49-F238E27FC236}">
                  <a16:creationId xmlns:a16="http://schemas.microsoft.com/office/drawing/2014/main" id="{9AC06B96-0E07-C0BB-2B09-804C8527F88C}"/>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7" name="Rounded Rectangle 85">
              <a:extLst>
                <a:ext uri="{FF2B5EF4-FFF2-40B4-BE49-F238E27FC236}">
                  <a16:creationId xmlns:a16="http://schemas.microsoft.com/office/drawing/2014/main" id="{2FD76556-F645-D1BE-398A-3E1CD6CC07FC}"/>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E1B11F5A-5D4F-94C3-9784-5DD346029AA4}"/>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39" name="Picture 38">
              <a:extLst>
                <a:ext uri="{FF2B5EF4-FFF2-40B4-BE49-F238E27FC236}">
                  <a16:creationId xmlns:a16="http://schemas.microsoft.com/office/drawing/2014/main" id="{B912FAEA-1529-75B3-653F-0EDA64D9CA0B}"/>
                </a:ext>
              </a:extLst>
            </p:cNvPr>
            <p:cNvPicPr>
              <a:picLocks noChangeAspect="1"/>
            </p:cNvPicPr>
            <p:nvPr/>
          </p:nvPicPr>
          <p:blipFill rotWithShape="1">
            <a:blip r:embed="rId4">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1" name="Picture 40">
              <a:extLst>
                <a:ext uri="{FF2B5EF4-FFF2-40B4-BE49-F238E27FC236}">
                  <a16:creationId xmlns:a16="http://schemas.microsoft.com/office/drawing/2014/main" id="{C1D1620F-FEC2-9D82-AD0C-ADA44D8359E6}"/>
                </a:ext>
              </a:extLst>
            </p:cNvPr>
            <p:cNvPicPr>
              <a:picLocks noChangeAspect="1"/>
            </p:cNvPicPr>
            <p:nvPr/>
          </p:nvPicPr>
          <p:blipFill>
            <a:blip r:embed="rId5"/>
            <a:stretch>
              <a:fillRect/>
            </a:stretch>
          </p:blipFill>
          <p:spPr>
            <a:xfrm>
              <a:off x="886796" y="4738429"/>
              <a:ext cx="181925" cy="181925"/>
            </a:xfrm>
            <a:prstGeom prst="rect">
              <a:avLst/>
            </a:prstGeom>
          </p:spPr>
        </p:pic>
        <p:sp>
          <p:nvSpPr>
            <p:cNvPr id="42" name="Text Placeholder 2">
              <a:extLst>
                <a:ext uri="{FF2B5EF4-FFF2-40B4-BE49-F238E27FC236}">
                  <a16:creationId xmlns:a16="http://schemas.microsoft.com/office/drawing/2014/main" id="{88C4D504-6DF5-E217-2DF6-22C6104B5548}"/>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6" name="Picture 45" descr="Synapse Spark Logo">
              <a:extLst>
                <a:ext uri="{FF2B5EF4-FFF2-40B4-BE49-F238E27FC236}">
                  <a16:creationId xmlns:a16="http://schemas.microsoft.com/office/drawing/2014/main" id="{C46559BA-4A75-70E7-9A5F-CCDEA2C13658}"/>
                </a:ext>
              </a:extLst>
            </p:cNvPr>
            <p:cNvPicPr>
              <a:picLocks noChangeAspect="1"/>
            </p:cNvPicPr>
            <p:nvPr/>
          </p:nvPicPr>
          <p:blipFill>
            <a:blip r:embed="rId6">
              <a:duotone>
                <a:prstClr val="black"/>
                <a:schemeClr val="tx2">
                  <a:tint val="45000"/>
                  <a:satMod val="400000"/>
                </a:schemeClr>
              </a:duotone>
            </a:blip>
            <a:srcRect/>
            <a:stretch/>
          </p:blipFill>
          <p:spPr>
            <a:xfrm>
              <a:off x="2236346" y="2584010"/>
              <a:ext cx="240111" cy="240580"/>
            </a:xfrm>
            <a:prstGeom prst="rect">
              <a:avLst/>
            </a:prstGeom>
          </p:spPr>
        </p:pic>
        <p:pic>
          <p:nvPicPr>
            <p:cNvPr id="47" name="Picture 46" descr="Synapse Logo">
              <a:extLst>
                <a:ext uri="{FF2B5EF4-FFF2-40B4-BE49-F238E27FC236}">
                  <a16:creationId xmlns:a16="http://schemas.microsoft.com/office/drawing/2014/main" id="{E87FD7DC-6E2D-309D-47A7-C7E16496F1FE}"/>
                </a:ext>
              </a:extLst>
            </p:cNvPr>
            <p:cNvPicPr>
              <a:picLocks noChangeAspect="1"/>
            </p:cNvPicPr>
            <p:nvPr/>
          </p:nvPicPr>
          <p:blipFill>
            <a:blip r:embed="rId7">
              <a:duotone>
                <a:prstClr val="black"/>
                <a:schemeClr val="tx2">
                  <a:tint val="45000"/>
                  <a:satMod val="400000"/>
                </a:schemeClr>
              </a:duotone>
            </a:blip>
            <a:srcRect/>
            <a:stretch/>
          </p:blipFill>
          <p:spPr>
            <a:xfrm>
              <a:off x="3358382" y="2598736"/>
              <a:ext cx="221752" cy="222186"/>
            </a:xfrm>
            <a:prstGeom prst="rect">
              <a:avLst/>
            </a:prstGeom>
          </p:spPr>
        </p:pic>
        <p:pic>
          <p:nvPicPr>
            <p:cNvPr id="48" name="Picture 47" descr="Azure AI Logo">
              <a:extLst>
                <a:ext uri="{FF2B5EF4-FFF2-40B4-BE49-F238E27FC236}">
                  <a16:creationId xmlns:a16="http://schemas.microsoft.com/office/drawing/2014/main" id="{4F7FA397-80D4-0173-96BA-52087315A5A0}"/>
                </a:ext>
              </a:extLst>
            </p:cNvPr>
            <p:cNvPicPr>
              <a:picLocks noChangeAspect="1"/>
            </p:cNvPicPr>
            <p:nvPr/>
          </p:nvPicPr>
          <p:blipFill>
            <a:blip r:embed="rId8">
              <a:duotone>
                <a:prstClr val="black"/>
                <a:schemeClr val="tx2">
                  <a:tint val="45000"/>
                  <a:satMod val="400000"/>
                </a:schemeClr>
              </a:duotone>
            </a:blip>
            <a:srcRect/>
            <a:stretch/>
          </p:blipFill>
          <p:spPr>
            <a:xfrm>
              <a:off x="4460436" y="2592760"/>
              <a:ext cx="234305" cy="234761"/>
            </a:xfrm>
            <a:prstGeom prst="rect">
              <a:avLst/>
            </a:prstGeom>
          </p:spPr>
        </p:pic>
        <p:pic>
          <p:nvPicPr>
            <p:cNvPr id="49" name="Picture 48" descr="Data Explorer Logo">
              <a:extLst>
                <a:ext uri="{FF2B5EF4-FFF2-40B4-BE49-F238E27FC236}">
                  <a16:creationId xmlns:a16="http://schemas.microsoft.com/office/drawing/2014/main" id="{14EDE744-9981-DAB3-0D5A-389C48367107}"/>
                </a:ext>
              </a:extLst>
            </p:cNvPr>
            <p:cNvPicPr>
              <a:picLocks noChangeAspect="1"/>
            </p:cNvPicPr>
            <p:nvPr/>
          </p:nvPicPr>
          <p:blipFill>
            <a:blip r:embed="rId9">
              <a:duotone>
                <a:prstClr val="black"/>
                <a:schemeClr val="tx2">
                  <a:tint val="45000"/>
                  <a:satMod val="400000"/>
                </a:schemeClr>
              </a:duotone>
            </a:blip>
            <a:srcRect/>
            <a:stretch/>
          </p:blipFill>
          <p:spPr>
            <a:xfrm>
              <a:off x="5570552" y="2592760"/>
              <a:ext cx="231758" cy="232211"/>
            </a:xfrm>
            <a:prstGeom prst="rect">
              <a:avLst/>
            </a:prstGeom>
          </p:spPr>
        </p:pic>
        <p:pic>
          <p:nvPicPr>
            <p:cNvPr id="50" name="Picture 49" descr="A picture containing yellow, screenshot, design&#10;&#10;Description automatically generated">
              <a:extLst>
                <a:ext uri="{FF2B5EF4-FFF2-40B4-BE49-F238E27FC236}">
                  <a16:creationId xmlns:a16="http://schemas.microsoft.com/office/drawing/2014/main" id="{690A817A-8A3F-6C47-F923-573C0F5A2BF0}"/>
                </a:ext>
              </a:extLst>
            </p:cNvPr>
            <p:cNvPicPr>
              <a:picLocks noChangeAspect="1"/>
            </p:cNvPicPr>
            <p:nvPr/>
          </p:nvPicPr>
          <p:blipFill>
            <a:blip r:embed="rId10"/>
            <a:stretch>
              <a:fillRect/>
            </a:stretch>
          </p:blipFill>
          <p:spPr>
            <a:xfrm>
              <a:off x="6680903" y="2617154"/>
              <a:ext cx="217490" cy="217914"/>
            </a:xfrm>
            <a:prstGeom prst="rect">
              <a:avLst/>
            </a:prstGeom>
          </p:spPr>
        </p:pic>
        <p:pic>
          <p:nvPicPr>
            <p:cNvPr id="12" name="Picture 11" descr="Data Factory Logo">
              <a:extLst>
                <a:ext uri="{FF2B5EF4-FFF2-40B4-BE49-F238E27FC236}">
                  <a16:creationId xmlns:a16="http://schemas.microsoft.com/office/drawing/2014/main" id="{60D33772-2754-68C6-23D9-293F0590348C}"/>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saturation sat="0"/>
                      </a14:imgEffect>
                    </a14:imgLayer>
                  </a14:imgProps>
                </a:ext>
              </a:extLst>
            </a:blip>
            <a:srcRect/>
            <a:stretch/>
          </p:blipFill>
          <p:spPr>
            <a:xfrm>
              <a:off x="1138982" y="2592760"/>
              <a:ext cx="229671" cy="230120"/>
            </a:xfrm>
            <a:prstGeom prst="rect">
              <a:avLst/>
            </a:prstGeom>
          </p:spPr>
        </p:pic>
      </p:grpSp>
      <p:sp>
        <p:nvSpPr>
          <p:cNvPr id="8" name="PageRight_E761">
            <a:extLst>
              <a:ext uri="{FF2B5EF4-FFF2-40B4-BE49-F238E27FC236}">
                <a16:creationId xmlns:a16="http://schemas.microsoft.com/office/drawing/2014/main" id="{135F32D2-1E7F-F746-AE06-237FD667DB14}"/>
              </a:ext>
              <a:ext uri="{C183D7F6-B498-43B3-948B-1728B52AA6E4}">
                <adec:decorative xmlns:adec="http://schemas.microsoft.com/office/drawing/2017/decorative" val="1"/>
              </a:ext>
            </a:extLst>
          </p:cNvPr>
          <p:cNvSpPr>
            <a:spLocks noChangeAspect="1" noEditPoints="1"/>
          </p:cNvSpPr>
          <p:nvPr/>
        </p:nvSpPr>
        <p:spPr bwMode="auto">
          <a:xfrm>
            <a:off x="7812065" y="253410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BE07E1D4-A42E-6E4F-8DE5-25339E7E7B6C}"/>
              </a:ext>
              <a:ext uri="{C183D7F6-B498-43B3-948B-1728B52AA6E4}">
                <adec:decorative xmlns:adec="http://schemas.microsoft.com/office/drawing/2017/decorative" val="1"/>
              </a:ext>
            </a:extLst>
          </p:cNvPr>
          <p:cNvSpPr>
            <a:spLocks noChangeAspect="1" noEditPoints="1"/>
          </p:cNvSpPr>
          <p:nvPr/>
        </p:nvSpPr>
        <p:spPr bwMode="auto">
          <a:xfrm>
            <a:off x="7817006" y="3035213"/>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64E44A15-B4AB-A644-8A55-F94A08E680D9}"/>
              </a:ext>
              <a:ext uri="{C183D7F6-B498-43B3-948B-1728B52AA6E4}">
                <adec:decorative xmlns:adec="http://schemas.microsoft.com/office/drawing/2017/decorative" val="1"/>
              </a:ext>
            </a:extLst>
          </p:cNvPr>
          <p:cNvSpPr>
            <a:spLocks noChangeAspect="1" noEditPoints="1"/>
          </p:cNvSpPr>
          <p:nvPr/>
        </p:nvSpPr>
        <p:spPr bwMode="auto">
          <a:xfrm>
            <a:off x="7812065" y="388230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AD0C9BF5-41B2-6449-A87B-3A0B27BD4E85}"/>
              </a:ext>
              <a:ext uri="{C183D7F6-B498-43B3-948B-1728B52AA6E4}">
                <adec:decorative xmlns:adec="http://schemas.microsoft.com/office/drawing/2017/decorative" val="1"/>
              </a:ext>
            </a:extLst>
          </p:cNvPr>
          <p:cNvSpPr>
            <a:spLocks noChangeAspect="1" noEditPoints="1"/>
          </p:cNvSpPr>
          <p:nvPr/>
        </p:nvSpPr>
        <p:spPr bwMode="auto">
          <a:xfrm>
            <a:off x="7812065" y="455324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7E65188-F646-B64E-A971-010501981AFF}"/>
              </a:ext>
            </a:extLst>
          </p:cNvPr>
          <p:cNvSpPr txBox="1"/>
          <p:nvPr/>
        </p:nvSpPr>
        <p:spPr>
          <a:xfrm>
            <a:off x="8141109" y="2521590"/>
            <a:ext cx="3324729" cy="249299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Native Integration with Microsoft 365 </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Powerful built-in AI capabilities and visuals illuminate hidden patterns, opportunities and anomalies in data with the click of a button</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Connect to, index, and certify datasets in the Power BI data hub</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Build governed databases, like data models or data marts, in a trusted and secure hub</a:t>
            </a:r>
          </a:p>
        </p:txBody>
      </p:sp>
      <p:sp>
        <p:nvSpPr>
          <p:cNvPr id="6" name="Slide Number Placeholder 5">
            <a:extLst>
              <a:ext uri="{FF2B5EF4-FFF2-40B4-BE49-F238E27FC236}">
                <a16:creationId xmlns:a16="http://schemas.microsoft.com/office/drawing/2014/main" id="{57251C42-4567-9D4A-A886-42D319457D55}"/>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E1BA03A8-BFA6-1D44-ADD3-F828F93AFC3F}"/>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2015779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97CDD8-4154-6F40-ADB0-0CB4B5A8E34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Serverless compute</a:t>
            </a:r>
          </a:p>
        </p:txBody>
      </p:sp>
      <p:sp>
        <p:nvSpPr>
          <p:cNvPr id="2" name="Subtitle 1">
            <a:extLst>
              <a:ext uri="{FF2B5EF4-FFF2-40B4-BE49-F238E27FC236}">
                <a16:creationId xmlns:a16="http://schemas.microsoft.com/office/drawing/2014/main" id="{B04883DE-DE63-2942-B6F5-6CCB4A6E8BC5}"/>
              </a:ext>
            </a:extLst>
          </p:cNvPr>
          <p:cNvSpPr>
            <a:spLocks noGrp="1"/>
          </p:cNvSpPr>
          <p:nvPr>
            <p:ph type="subTitle" idx="1"/>
          </p:nvPr>
        </p:nvSpPr>
        <p:spPr/>
        <p:txBody>
          <a:bodyPr/>
          <a:lstStyle/>
          <a:p>
            <a:r>
              <a:rPr lang="en-US"/>
              <a:t>Run workloads without having to provision compute. Live compute pools are already provisioned with a workspace resulting in instant productivity. </a:t>
            </a:r>
          </a:p>
        </p:txBody>
      </p:sp>
      <p:grpSp>
        <p:nvGrpSpPr>
          <p:cNvPr id="39" name="Group 38" descr="A chart containing Data Integration, Data Engineering, Data Warehouse, Data Science, Really time analytics, and business intelligence arranged horizontally. Below them, Serverless compute, OneLake and Security, governance and administration encapsulate them. Serverless Compute is highlighted">
            <a:extLst>
              <a:ext uri="{FF2B5EF4-FFF2-40B4-BE49-F238E27FC236}">
                <a16:creationId xmlns:a16="http://schemas.microsoft.com/office/drawing/2014/main" id="{F8722430-0AE0-C890-8CF3-4C9C282DEDB5}"/>
              </a:ext>
            </a:extLst>
          </p:cNvPr>
          <p:cNvGrpSpPr/>
          <p:nvPr/>
        </p:nvGrpSpPr>
        <p:grpSpPr>
          <a:xfrm>
            <a:off x="709334" y="2540126"/>
            <a:ext cx="6598085" cy="2643393"/>
            <a:chOff x="725960" y="2415431"/>
            <a:chExt cx="6598085" cy="2643393"/>
          </a:xfrm>
        </p:grpSpPr>
        <p:sp>
          <p:nvSpPr>
            <p:cNvPr id="7" name="Rounded Rectangle 6">
              <a:extLst>
                <a:ext uri="{FF2B5EF4-FFF2-40B4-BE49-F238E27FC236}">
                  <a16:creationId xmlns:a16="http://schemas.microsoft.com/office/drawing/2014/main" id="{934F9F45-D713-4E17-5575-58D4161BDBD7}"/>
                </a:ext>
                <a:ext uri="{C183D7F6-B498-43B3-948B-1728B52AA6E4}">
                  <adec:decorative xmlns:adec="http://schemas.microsoft.com/office/drawing/2017/decorative" val="1"/>
                </a:ext>
              </a:extLst>
            </p:cNvPr>
            <p:cNvSpPr/>
            <p:nvPr/>
          </p:nvSpPr>
          <p:spPr bwMode="auto">
            <a:xfrm>
              <a:off x="514416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C2660859-3187-C802-5A2A-C8EC2635F4B9}"/>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3937F64-39EE-71B8-05A7-784B44D43C2A}"/>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Rounded Rectangle 10">
              <a:extLst>
                <a:ext uri="{FF2B5EF4-FFF2-40B4-BE49-F238E27FC236}">
                  <a16:creationId xmlns:a16="http://schemas.microsoft.com/office/drawing/2014/main" id="{6909B8A5-BB38-8006-313B-D2127F8CE831}"/>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 name="Rounded Rectangle 11">
              <a:extLst>
                <a:ext uri="{FF2B5EF4-FFF2-40B4-BE49-F238E27FC236}">
                  <a16:creationId xmlns:a16="http://schemas.microsoft.com/office/drawing/2014/main" id="{51694CA7-7D24-BD80-7373-B3578033F1DD}"/>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2" name="Rounded Rectangle 51">
              <a:extLst>
                <a:ext uri="{FF2B5EF4-FFF2-40B4-BE49-F238E27FC236}">
                  <a16:creationId xmlns:a16="http://schemas.microsoft.com/office/drawing/2014/main" id="{632719FF-5151-183C-68A9-F1F447B7E63D}"/>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 Placeholder 2">
              <a:extLst>
                <a:ext uri="{FF2B5EF4-FFF2-40B4-BE49-F238E27FC236}">
                  <a16:creationId xmlns:a16="http://schemas.microsoft.com/office/drawing/2014/main" id="{36C5A22E-B23F-378B-D705-6C3E2DD39727}"/>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2" name="Text Placeholder 2">
              <a:extLst>
                <a:ext uri="{FF2B5EF4-FFF2-40B4-BE49-F238E27FC236}">
                  <a16:creationId xmlns:a16="http://schemas.microsoft.com/office/drawing/2014/main" id="{56FD77B0-5A50-95FA-210A-9CB1628AF4D4}"/>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12C13B7F-7CBF-D160-3847-C69E8940CF0A}"/>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FD94618F-1438-84EF-C5E7-0C156E66437D}"/>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C828DC6E-4E01-39E2-A483-0AAEE0B9DB2C}"/>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A83E8492-CCB5-C008-5998-F9CFCE05FE53}"/>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7" name="Text Placeholder 2">
              <a:extLst>
                <a:ext uri="{FF2B5EF4-FFF2-40B4-BE49-F238E27FC236}">
                  <a16:creationId xmlns:a16="http://schemas.microsoft.com/office/drawing/2014/main" id="{9CD21662-2463-49BC-F268-15374C37A250}"/>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C46AE993-DDB6-75F0-75D7-032C38358A04}"/>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9" name="Text Placeholder 2">
              <a:extLst>
                <a:ext uri="{FF2B5EF4-FFF2-40B4-BE49-F238E27FC236}">
                  <a16:creationId xmlns:a16="http://schemas.microsoft.com/office/drawing/2014/main" id="{44E94953-9374-5787-479F-C49763A75EFC}"/>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Text Placeholder 2">
              <a:extLst>
                <a:ext uri="{FF2B5EF4-FFF2-40B4-BE49-F238E27FC236}">
                  <a16:creationId xmlns:a16="http://schemas.microsoft.com/office/drawing/2014/main" id="{283002F1-29AF-5766-C320-373BB8DEC10C}"/>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320FBB2D-F301-1AD3-6954-4665C57A66AA}"/>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2" name="Rounded Rectangle 31">
              <a:extLst>
                <a:ext uri="{FF2B5EF4-FFF2-40B4-BE49-F238E27FC236}">
                  <a16:creationId xmlns:a16="http://schemas.microsoft.com/office/drawing/2014/main" id="{A36A8D0E-6C4A-0C44-1BE9-0EBACC3F71B4}"/>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3" name="Picture 32" descr="OneLake Logo">
              <a:extLst>
                <a:ext uri="{FF2B5EF4-FFF2-40B4-BE49-F238E27FC236}">
                  <a16:creationId xmlns:a16="http://schemas.microsoft.com/office/drawing/2014/main" id="{05654683-6E94-9EE3-5B36-65E73439D0E0}"/>
                </a:ext>
              </a:extLst>
            </p:cNvPr>
            <p:cNvPicPr>
              <a:picLocks noChangeAspect="1"/>
            </p:cNvPicPr>
            <p:nvPr/>
          </p:nvPicPr>
          <p:blipFill>
            <a:blip r:embed="rId3">
              <a:duotone>
                <a:prstClr val="black"/>
                <a:schemeClr val="tx2">
                  <a:tint val="45000"/>
                  <a:satMod val="400000"/>
                </a:schemeClr>
              </a:duotone>
            </a:blip>
            <a:srcRect/>
            <a:stretch/>
          </p:blipFill>
          <p:spPr>
            <a:xfrm>
              <a:off x="894869" y="4234525"/>
              <a:ext cx="165780" cy="166104"/>
            </a:xfrm>
            <a:prstGeom prst="rect">
              <a:avLst/>
            </a:prstGeom>
          </p:spPr>
        </p:pic>
        <p:sp>
          <p:nvSpPr>
            <p:cNvPr id="34" name="Rounded Rectangle 33">
              <a:extLst>
                <a:ext uri="{FF2B5EF4-FFF2-40B4-BE49-F238E27FC236}">
                  <a16:creationId xmlns:a16="http://schemas.microsoft.com/office/drawing/2014/main" id="{F13C58A2-47FC-905D-8C2C-B75F6B14BB79}"/>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ext Placeholder 2">
              <a:extLst>
                <a:ext uri="{FF2B5EF4-FFF2-40B4-BE49-F238E27FC236}">
                  <a16:creationId xmlns:a16="http://schemas.microsoft.com/office/drawing/2014/main" id="{6D47731F-F251-6AF7-6D88-A1A488F4B3C9}"/>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6" name="Text Placeholder 2">
              <a:extLst>
                <a:ext uri="{FF2B5EF4-FFF2-40B4-BE49-F238E27FC236}">
                  <a16:creationId xmlns:a16="http://schemas.microsoft.com/office/drawing/2014/main" id="{BFA644B1-0C06-9633-81C4-6DA493507705}"/>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7" name="Rounded Rectangle 85">
              <a:extLst>
                <a:ext uri="{FF2B5EF4-FFF2-40B4-BE49-F238E27FC236}">
                  <a16:creationId xmlns:a16="http://schemas.microsoft.com/office/drawing/2014/main" id="{E91550E9-1050-7416-6A42-148CFB9AC31A}"/>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chemeClr val="bg1"/>
            </a:solidFill>
            <a:ln w="28575">
              <a:gradFill>
                <a:gsLst>
                  <a:gs pos="0">
                    <a:schemeClr val="accent6"/>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0FE40617-86DF-6581-F151-3ED799D5E470}"/>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pic>
          <p:nvPicPr>
            <p:cNvPr id="40" name="Picture 39">
              <a:extLst>
                <a:ext uri="{FF2B5EF4-FFF2-40B4-BE49-F238E27FC236}">
                  <a16:creationId xmlns:a16="http://schemas.microsoft.com/office/drawing/2014/main" id="{141FC29C-A52F-E96A-01C1-1E1C7BFFF282}"/>
                </a:ext>
              </a:extLst>
            </p:cNvPr>
            <p:cNvPicPr>
              <a:picLocks noChangeAspect="1"/>
            </p:cNvPicPr>
            <p:nvPr/>
          </p:nvPicPr>
          <p:blipFill>
            <a:blip r:embed="rId4"/>
            <a:stretch>
              <a:fillRect/>
            </a:stretch>
          </p:blipFill>
          <p:spPr>
            <a:xfrm>
              <a:off x="886796" y="4738429"/>
              <a:ext cx="181925" cy="181925"/>
            </a:xfrm>
            <a:prstGeom prst="rect">
              <a:avLst/>
            </a:prstGeom>
          </p:spPr>
        </p:pic>
        <p:sp>
          <p:nvSpPr>
            <p:cNvPr id="41" name="Text Placeholder 2">
              <a:extLst>
                <a:ext uri="{FF2B5EF4-FFF2-40B4-BE49-F238E27FC236}">
                  <a16:creationId xmlns:a16="http://schemas.microsoft.com/office/drawing/2014/main" id="{D715B905-340B-A9E6-4652-E4207CC900B4}"/>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5" name="Picture 44" descr="Synapse Spark Logo">
              <a:extLst>
                <a:ext uri="{FF2B5EF4-FFF2-40B4-BE49-F238E27FC236}">
                  <a16:creationId xmlns:a16="http://schemas.microsoft.com/office/drawing/2014/main" id="{BE4CF773-3313-562E-53EF-94F98E79ACE5}"/>
                </a:ext>
              </a:extLst>
            </p:cNvPr>
            <p:cNvPicPr>
              <a:picLocks noChangeAspect="1"/>
            </p:cNvPicPr>
            <p:nvPr/>
          </p:nvPicPr>
          <p:blipFill>
            <a:blip r:embed="rId5">
              <a:duotone>
                <a:prstClr val="black"/>
                <a:schemeClr val="tx2">
                  <a:tint val="45000"/>
                  <a:satMod val="400000"/>
                </a:schemeClr>
              </a:duotone>
            </a:blip>
            <a:srcRect/>
            <a:stretch/>
          </p:blipFill>
          <p:spPr>
            <a:xfrm>
              <a:off x="2236346" y="2584010"/>
              <a:ext cx="240111" cy="240580"/>
            </a:xfrm>
            <a:prstGeom prst="rect">
              <a:avLst/>
            </a:prstGeom>
          </p:spPr>
        </p:pic>
        <p:pic>
          <p:nvPicPr>
            <p:cNvPr id="46" name="Picture 45" descr="Synapse Logo">
              <a:extLst>
                <a:ext uri="{FF2B5EF4-FFF2-40B4-BE49-F238E27FC236}">
                  <a16:creationId xmlns:a16="http://schemas.microsoft.com/office/drawing/2014/main" id="{8ADB1F70-3CA1-4E32-8802-0C348B09EF04}"/>
                </a:ext>
              </a:extLst>
            </p:cNvPr>
            <p:cNvPicPr>
              <a:picLocks noChangeAspect="1"/>
            </p:cNvPicPr>
            <p:nvPr/>
          </p:nvPicPr>
          <p:blipFill>
            <a:blip r:embed="rId6">
              <a:duotone>
                <a:prstClr val="black"/>
                <a:schemeClr val="tx2">
                  <a:tint val="45000"/>
                  <a:satMod val="400000"/>
                </a:schemeClr>
              </a:duotone>
            </a:blip>
            <a:srcRect/>
            <a:stretch/>
          </p:blipFill>
          <p:spPr>
            <a:xfrm>
              <a:off x="3358382" y="2598736"/>
              <a:ext cx="221752" cy="222186"/>
            </a:xfrm>
            <a:prstGeom prst="rect">
              <a:avLst/>
            </a:prstGeom>
          </p:spPr>
        </p:pic>
        <p:pic>
          <p:nvPicPr>
            <p:cNvPr id="47" name="Picture 46" descr="Azure AI Logo">
              <a:extLst>
                <a:ext uri="{FF2B5EF4-FFF2-40B4-BE49-F238E27FC236}">
                  <a16:creationId xmlns:a16="http://schemas.microsoft.com/office/drawing/2014/main" id="{F89C64CD-6470-1159-BE37-E4D43596740E}"/>
                </a:ext>
              </a:extLst>
            </p:cNvPr>
            <p:cNvPicPr>
              <a:picLocks noChangeAspect="1"/>
            </p:cNvPicPr>
            <p:nvPr/>
          </p:nvPicPr>
          <p:blipFill>
            <a:blip r:embed="rId7">
              <a:duotone>
                <a:prstClr val="black"/>
                <a:schemeClr val="tx2">
                  <a:tint val="45000"/>
                  <a:satMod val="400000"/>
                </a:schemeClr>
              </a:duotone>
            </a:blip>
            <a:srcRect/>
            <a:stretch/>
          </p:blipFill>
          <p:spPr>
            <a:xfrm>
              <a:off x="4460436" y="2592760"/>
              <a:ext cx="234305" cy="234761"/>
            </a:xfrm>
            <a:prstGeom prst="rect">
              <a:avLst/>
            </a:prstGeom>
          </p:spPr>
        </p:pic>
        <p:pic>
          <p:nvPicPr>
            <p:cNvPr id="48" name="Picture 47" descr="Data Explorer Logo">
              <a:extLst>
                <a:ext uri="{FF2B5EF4-FFF2-40B4-BE49-F238E27FC236}">
                  <a16:creationId xmlns:a16="http://schemas.microsoft.com/office/drawing/2014/main" id="{1C28179C-ED1B-A6C5-3922-59D8A8D687BA}"/>
                </a:ext>
              </a:extLst>
            </p:cNvPr>
            <p:cNvPicPr>
              <a:picLocks noChangeAspect="1"/>
            </p:cNvPicPr>
            <p:nvPr/>
          </p:nvPicPr>
          <p:blipFill>
            <a:blip r:embed="rId8">
              <a:duotone>
                <a:prstClr val="black"/>
                <a:schemeClr val="tx2">
                  <a:tint val="45000"/>
                  <a:satMod val="400000"/>
                </a:schemeClr>
              </a:duotone>
            </a:blip>
            <a:srcRect/>
            <a:stretch/>
          </p:blipFill>
          <p:spPr>
            <a:xfrm>
              <a:off x="5570552" y="2592760"/>
              <a:ext cx="231758" cy="232211"/>
            </a:xfrm>
            <a:prstGeom prst="rect">
              <a:avLst/>
            </a:prstGeom>
          </p:spPr>
        </p:pic>
        <p:pic>
          <p:nvPicPr>
            <p:cNvPr id="10" name="Picture 9">
              <a:extLst>
                <a:ext uri="{FF2B5EF4-FFF2-40B4-BE49-F238E27FC236}">
                  <a16:creationId xmlns:a16="http://schemas.microsoft.com/office/drawing/2014/main" id="{34B6D023-216B-A34C-FB42-D61EED1A2963}"/>
                </a:ext>
              </a:extLst>
            </p:cNvPr>
            <p:cNvPicPr>
              <a:picLocks noChangeAspect="1"/>
            </p:cNvPicPr>
            <p:nvPr/>
          </p:nvPicPr>
          <p:blipFill rotWithShape="1">
            <a:blip r:embed="rId9">
              <a:clrChange>
                <a:clrFrom>
                  <a:srgbClr val="FFFFFF"/>
                </a:clrFrom>
                <a:clrTo>
                  <a:srgbClr val="FFFFFF">
                    <a:alpha val="0"/>
                  </a:srgbClr>
                </a:clrTo>
              </a:clrChange>
            </a:blip>
            <a:srcRect l="15044" t="3732"/>
            <a:stretch/>
          </p:blipFill>
          <p:spPr>
            <a:xfrm>
              <a:off x="867772" y="3686513"/>
              <a:ext cx="243706" cy="232409"/>
            </a:xfrm>
            <a:prstGeom prst="rect">
              <a:avLst/>
            </a:prstGeom>
            <a:ln w="38100">
              <a:solidFill>
                <a:srgbClr val="FFFFFF"/>
              </a:solidFill>
            </a:ln>
          </p:spPr>
        </p:pic>
        <p:pic>
          <p:nvPicPr>
            <p:cNvPr id="19" name="Picture 18" descr="Data Factory Logo">
              <a:extLst>
                <a:ext uri="{FF2B5EF4-FFF2-40B4-BE49-F238E27FC236}">
                  <a16:creationId xmlns:a16="http://schemas.microsoft.com/office/drawing/2014/main" id="{CB345AA7-5EDB-E460-4975-94625CB1F07E}"/>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saturation sat="0"/>
                      </a14:imgEffect>
                    </a14:imgLayer>
                  </a14:imgProps>
                </a:ext>
              </a:extLst>
            </a:blip>
            <a:srcRect/>
            <a:stretch/>
          </p:blipFill>
          <p:spPr>
            <a:xfrm>
              <a:off x="1138982" y="2592760"/>
              <a:ext cx="229671" cy="230120"/>
            </a:xfrm>
            <a:prstGeom prst="rect">
              <a:avLst/>
            </a:prstGeom>
          </p:spPr>
        </p:pic>
        <p:pic>
          <p:nvPicPr>
            <p:cNvPr id="53" name="Picture 52">
              <a:extLst>
                <a:ext uri="{FF2B5EF4-FFF2-40B4-BE49-F238E27FC236}">
                  <a16:creationId xmlns:a16="http://schemas.microsoft.com/office/drawing/2014/main" id="{465D9E2C-E3D3-BAAF-DDE8-55FE5C756210}"/>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662729" y="2599816"/>
              <a:ext cx="254022" cy="254022"/>
            </a:xfrm>
            <a:prstGeom prst="rect">
              <a:avLst/>
            </a:prstGeom>
          </p:spPr>
        </p:pic>
      </p:grpSp>
      <p:sp>
        <p:nvSpPr>
          <p:cNvPr id="15" name="PageRight_E761">
            <a:extLst>
              <a:ext uri="{FF2B5EF4-FFF2-40B4-BE49-F238E27FC236}">
                <a16:creationId xmlns:a16="http://schemas.microsoft.com/office/drawing/2014/main" id="{5C6BEEFE-EAF3-1943-869B-7E734DD146C9}"/>
              </a:ext>
              <a:ext uri="{C183D7F6-B498-43B3-948B-1728B52AA6E4}">
                <adec:decorative xmlns:adec="http://schemas.microsoft.com/office/drawing/2017/decorative" val="1"/>
              </a:ext>
            </a:extLst>
          </p:cNvPr>
          <p:cNvSpPr>
            <a:spLocks noChangeAspect="1" noEditPoints="1"/>
          </p:cNvSpPr>
          <p:nvPr/>
        </p:nvSpPr>
        <p:spPr bwMode="auto">
          <a:xfrm>
            <a:off x="7805625" y="2529117"/>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 name="PageRight_E761">
            <a:extLst>
              <a:ext uri="{FF2B5EF4-FFF2-40B4-BE49-F238E27FC236}">
                <a16:creationId xmlns:a16="http://schemas.microsoft.com/office/drawing/2014/main" id="{960F4C99-64EC-544F-89BF-E04966047B4B}"/>
              </a:ext>
              <a:ext uri="{C183D7F6-B498-43B3-948B-1728B52AA6E4}">
                <adec:decorative xmlns:adec="http://schemas.microsoft.com/office/drawing/2017/decorative" val="1"/>
              </a:ext>
            </a:extLst>
          </p:cNvPr>
          <p:cNvSpPr>
            <a:spLocks noChangeAspect="1" noEditPoints="1"/>
          </p:cNvSpPr>
          <p:nvPr/>
        </p:nvSpPr>
        <p:spPr bwMode="auto">
          <a:xfrm>
            <a:off x="7805625" y="3069033"/>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PageRight_E761">
            <a:extLst>
              <a:ext uri="{FF2B5EF4-FFF2-40B4-BE49-F238E27FC236}">
                <a16:creationId xmlns:a16="http://schemas.microsoft.com/office/drawing/2014/main" id="{7BB8385E-D8E3-FA4D-A0E3-4EE9693E849D}"/>
              </a:ext>
              <a:ext uri="{C183D7F6-B498-43B3-948B-1728B52AA6E4}">
                <adec:decorative xmlns:adec="http://schemas.microsoft.com/office/drawing/2017/decorative" val="1"/>
              </a:ext>
            </a:extLst>
          </p:cNvPr>
          <p:cNvSpPr>
            <a:spLocks noChangeAspect="1" noEditPoints="1"/>
          </p:cNvSpPr>
          <p:nvPr/>
        </p:nvSpPr>
        <p:spPr bwMode="auto">
          <a:xfrm>
            <a:off x="7805625" y="361783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8" name="PageRight_E761">
            <a:extLst>
              <a:ext uri="{FF2B5EF4-FFF2-40B4-BE49-F238E27FC236}">
                <a16:creationId xmlns:a16="http://schemas.microsoft.com/office/drawing/2014/main" id="{E5AA8154-4D3A-4C48-8266-E9BD4D483DFB}"/>
              </a:ext>
              <a:ext uri="{C183D7F6-B498-43B3-948B-1728B52AA6E4}">
                <adec:decorative xmlns:adec="http://schemas.microsoft.com/office/drawing/2017/decorative" val="1"/>
              </a:ext>
            </a:extLst>
          </p:cNvPr>
          <p:cNvSpPr>
            <a:spLocks noChangeAspect="1" noEditPoints="1"/>
          </p:cNvSpPr>
          <p:nvPr/>
        </p:nvSpPr>
        <p:spPr bwMode="auto">
          <a:xfrm>
            <a:off x="7805625" y="434974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E945C2B-A8F2-EF4A-8B05-FEBBDE532E1C}"/>
              </a:ext>
            </a:extLst>
          </p:cNvPr>
          <p:cNvSpPr txBox="1"/>
          <p:nvPr/>
        </p:nvSpPr>
        <p:spPr>
          <a:xfrm>
            <a:off x="8125553" y="2478371"/>
            <a:ext cx="3340285" cy="269817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Limitless scale for the most demanding jobs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Automatically create with each workspace</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With support for high concurrency mode there’s no need to start a new session to run a notebook</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Memory optimized</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 name="Slide Number Placeholder 5">
            <a:extLst>
              <a:ext uri="{FF2B5EF4-FFF2-40B4-BE49-F238E27FC236}">
                <a16:creationId xmlns:a16="http://schemas.microsoft.com/office/drawing/2014/main" id="{57251C42-4567-9D4A-A886-42D319457D55}"/>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E1BA03A8-BFA6-1D44-ADD3-F828F93AFC3F}"/>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1545970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302750-9B1A-A24C-A799-59616ED1E6F0}"/>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Unified data foundation with </a:t>
            </a:r>
            <a:r>
              <a:rPr kumimoji="0" lang="en-US" sz="3600" b="1" i="0" u="none" strike="noStrike" kern="1200" cap="none" spc="0" normalizeH="0" baseline="0" noProof="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endPar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sp>
        <p:nvSpPr>
          <p:cNvPr id="2" name="Subtitle 1">
            <a:extLst>
              <a:ext uri="{FF2B5EF4-FFF2-40B4-BE49-F238E27FC236}">
                <a16:creationId xmlns:a16="http://schemas.microsoft.com/office/drawing/2014/main" id="{35F112AB-08BB-5948-90A0-5CD67F02EC4E}"/>
              </a:ext>
            </a:extLst>
          </p:cNvPr>
          <p:cNvSpPr>
            <a:spLocks noGrp="1"/>
          </p:cNvSpPr>
          <p:nvPr>
            <p:ph type="subTitle" idx="1"/>
          </p:nvPr>
        </p:nvSpPr>
        <p:spPr/>
        <p:txBody>
          <a:bodyPr/>
          <a:lstStyle/>
          <a:p>
            <a:r>
              <a:rPr lang="en-US"/>
              <a:t>Eliminate pervasive and chaotic data siloes to provide a unified, secure, and centralized storage system for developers with </a:t>
            </a:r>
            <a:r>
              <a:rPr lang="en-US" err="1"/>
              <a:t>OneLake</a:t>
            </a:r>
            <a:r>
              <a:rPr lang="en-US"/>
              <a:t>––the “OneDrive” for data</a:t>
            </a:r>
          </a:p>
        </p:txBody>
      </p:sp>
      <p:grpSp>
        <p:nvGrpSpPr>
          <p:cNvPr id="14" name="Group 13" descr="A chart containing Data Integration, Data Engineering, Data Warehouse, Data Science, Really time analytics, and business intelligence arranged horizontally. Below them, Serverless compute, OneLake and Security, governance and administration encapsulate them. OneLake is highlighted">
            <a:extLst>
              <a:ext uri="{FF2B5EF4-FFF2-40B4-BE49-F238E27FC236}">
                <a16:creationId xmlns:a16="http://schemas.microsoft.com/office/drawing/2014/main" id="{14E31E8A-0460-02FD-2F25-32DBEA2B5A6E}"/>
              </a:ext>
            </a:extLst>
          </p:cNvPr>
          <p:cNvGrpSpPr/>
          <p:nvPr/>
        </p:nvGrpSpPr>
        <p:grpSpPr>
          <a:xfrm>
            <a:off x="709334" y="2540126"/>
            <a:ext cx="6598085" cy="2643393"/>
            <a:chOff x="725960" y="2415431"/>
            <a:chExt cx="6598085" cy="2643393"/>
          </a:xfrm>
        </p:grpSpPr>
        <p:sp>
          <p:nvSpPr>
            <p:cNvPr id="3" name="Rounded Rectangle 2">
              <a:extLst>
                <a:ext uri="{FF2B5EF4-FFF2-40B4-BE49-F238E27FC236}">
                  <a16:creationId xmlns:a16="http://schemas.microsoft.com/office/drawing/2014/main" id="{57728EBF-5413-3C49-F51D-F203AD616795}"/>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CFE8AE34-300C-670B-87BF-B03F161B5A2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662729" y="2599816"/>
              <a:ext cx="254022" cy="254022"/>
            </a:xfrm>
            <a:prstGeom prst="rect">
              <a:avLst/>
            </a:prstGeom>
          </p:spPr>
        </p:pic>
        <p:sp>
          <p:nvSpPr>
            <p:cNvPr id="51" name="Rounded Rectangle 85">
              <a:extLst>
                <a:ext uri="{FF2B5EF4-FFF2-40B4-BE49-F238E27FC236}">
                  <a16:creationId xmlns:a16="http://schemas.microsoft.com/office/drawing/2014/main" id="{14709339-D1B4-C4D3-6FAC-74CABEB5EEE9}"/>
                </a:ext>
                <a:ext uri="{C183D7F6-B498-43B3-948B-1728B52AA6E4}">
                  <adec:decorative xmlns:adec="http://schemas.microsoft.com/office/drawing/2017/decorative" val="1"/>
                </a:ext>
              </a:extLst>
            </p:cNvPr>
            <p:cNvSpPr/>
            <p:nvPr/>
          </p:nvSpPr>
          <p:spPr bwMode="auto">
            <a:xfrm>
              <a:off x="727090" y="4084511"/>
              <a:ext cx="6596189" cy="458866"/>
            </a:xfrm>
            <a:prstGeom prst="roundRect">
              <a:avLst>
                <a:gd name="adj" fmla="val 3999"/>
              </a:avLst>
            </a:prstGeom>
            <a:solidFill>
              <a:schemeClr val="bg1"/>
            </a:solidFill>
            <a:ln w="28575">
              <a:gradFill>
                <a:gsLst>
                  <a:gs pos="0">
                    <a:schemeClr val="accent6"/>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2D750736-B378-03BB-37EE-148CCC5A8BBD}"/>
                </a:ext>
                <a:ext uri="{C183D7F6-B498-43B3-948B-1728B52AA6E4}">
                  <adec:decorative xmlns:adec="http://schemas.microsoft.com/office/drawing/2017/decorative" val="1"/>
                </a:ext>
              </a:extLst>
            </p:cNvPr>
            <p:cNvSpPr/>
            <p:nvPr/>
          </p:nvSpPr>
          <p:spPr bwMode="auto">
            <a:xfrm>
              <a:off x="514416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8535AFE-31BC-D54F-CCD8-B3AE3400DDB6}"/>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A3E45147-9FFC-6F9A-EED2-5F6C35646110}"/>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 name="Rounded Rectangle 19">
              <a:extLst>
                <a:ext uri="{FF2B5EF4-FFF2-40B4-BE49-F238E27FC236}">
                  <a16:creationId xmlns:a16="http://schemas.microsoft.com/office/drawing/2014/main" id="{113B481E-6C1E-8659-E391-A9391F6DD71C}"/>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ounded Rectangle 20">
              <a:extLst>
                <a:ext uri="{FF2B5EF4-FFF2-40B4-BE49-F238E27FC236}">
                  <a16:creationId xmlns:a16="http://schemas.microsoft.com/office/drawing/2014/main" id="{AD4032C0-351E-0A3A-7F55-5529A497551F}"/>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ext Placeholder 2">
              <a:extLst>
                <a:ext uri="{FF2B5EF4-FFF2-40B4-BE49-F238E27FC236}">
                  <a16:creationId xmlns:a16="http://schemas.microsoft.com/office/drawing/2014/main" id="{C680613A-8857-8801-4497-7FE00C18E945}"/>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F8070600-0BF4-62AB-9139-04BCF918F518}"/>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6C885B90-BDF9-AF2D-7367-AF86761E5445}"/>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0BBACCEB-C267-8177-0523-6FB81416DF0D}"/>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D8CD1505-70AC-6BBD-9D64-E739BC5C49B7}"/>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557EB72F-377D-8749-A783-0AEE2904857A}"/>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9" name="Text Placeholder 2">
              <a:extLst>
                <a:ext uri="{FF2B5EF4-FFF2-40B4-BE49-F238E27FC236}">
                  <a16:creationId xmlns:a16="http://schemas.microsoft.com/office/drawing/2014/main" id="{A24B8F8A-18E0-9C8C-3001-0CF5081F5078}"/>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Text Placeholder 2">
              <a:extLst>
                <a:ext uri="{FF2B5EF4-FFF2-40B4-BE49-F238E27FC236}">
                  <a16:creationId xmlns:a16="http://schemas.microsoft.com/office/drawing/2014/main" id="{CD198A1C-7948-2B09-7806-3BE43B0F3B89}"/>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098A0019-9680-323B-47D1-1F3C2A4B025F}"/>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A15376DC-132B-2262-FA9D-C16FA9260C52}"/>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3" name="Text Placeholder 2">
              <a:extLst>
                <a:ext uri="{FF2B5EF4-FFF2-40B4-BE49-F238E27FC236}">
                  <a16:creationId xmlns:a16="http://schemas.microsoft.com/office/drawing/2014/main" id="{1F520812-BC86-DBB2-321C-F5C2E60EE506}"/>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4" name="Rounded Rectangle 33">
              <a:extLst>
                <a:ext uri="{FF2B5EF4-FFF2-40B4-BE49-F238E27FC236}">
                  <a16:creationId xmlns:a16="http://schemas.microsoft.com/office/drawing/2014/main" id="{2AD744D0-0DAF-AEC3-1FE6-8BB1E39CF015}"/>
                </a:ext>
                <a:ext uri="{C183D7F6-B498-43B3-948B-1728B52AA6E4}">
                  <adec:decorative xmlns:adec="http://schemas.microsoft.com/office/drawing/2017/decorative" val="1"/>
                </a:ext>
              </a:extLst>
            </p:cNvPr>
            <p:cNvSpPr/>
            <p:nvPr/>
          </p:nvSpPr>
          <p:spPr bwMode="auto">
            <a:xfrm>
              <a:off x="727856" y="357641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ounded Rectangle 35">
              <a:extLst>
                <a:ext uri="{FF2B5EF4-FFF2-40B4-BE49-F238E27FC236}">
                  <a16:creationId xmlns:a16="http://schemas.microsoft.com/office/drawing/2014/main" id="{75D3076E-057A-706B-F2E2-6DA127A70B7C}"/>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 Placeholder 2">
              <a:extLst>
                <a:ext uri="{FF2B5EF4-FFF2-40B4-BE49-F238E27FC236}">
                  <a16:creationId xmlns:a16="http://schemas.microsoft.com/office/drawing/2014/main" id="{87B40A78-9B71-F17F-4410-24607777E14F}"/>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8" name="Text Placeholder 2">
              <a:extLst>
                <a:ext uri="{FF2B5EF4-FFF2-40B4-BE49-F238E27FC236}">
                  <a16:creationId xmlns:a16="http://schemas.microsoft.com/office/drawing/2014/main" id="{A912153E-B47E-BE79-EB29-C78F501D5115}"/>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117865"/>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40" name="Text Placeholder 2">
              <a:extLst>
                <a:ext uri="{FF2B5EF4-FFF2-40B4-BE49-F238E27FC236}">
                  <a16:creationId xmlns:a16="http://schemas.microsoft.com/office/drawing/2014/main" id="{10E033C4-ECA6-BE0C-CEC1-BE8B122D8D41}"/>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1" name="Picture 40">
              <a:extLst>
                <a:ext uri="{FF2B5EF4-FFF2-40B4-BE49-F238E27FC236}">
                  <a16:creationId xmlns:a16="http://schemas.microsoft.com/office/drawing/2014/main" id="{BF4E06C2-F164-D61D-8484-F5FD941031DB}"/>
                </a:ext>
              </a:extLst>
            </p:cNvPr>
            <p:cNvPicPr>
              <a:picLocks noChangeAspect="1"/>
            </p:cNvPicPr>
            <p:nvPr/>
          </p:nvPicPr>
          <p:blipFill rotWithShape="1">
            <a:blip r:embed="rId5">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2" name="Picture 41">
              <a:extLst>
                <a:ext uri="{FF2B5EF4-FFF2-40B4-BE49-F238E27FC236}">
                  <a16:creationId xmlns:a16="http://schemas.microsoft.com/office/drawing/2014/main" id="{E02BC765-4399-F735-4F9F-5889242E9CE9}"/>
                </a:ext>
              </a:extLst>
            </p:cNvPr>
            <p:cNvPicPr>
              <a:picLocks noChangeAspect="1"/>
            </p:cNvPicPr>
            <p:nvPr/>
          </p:nvPicPr>
          <p:blipFill>
            <a:blip r:embed="rId6"/>
            <a:stretch>
              <a:fillRect/>
            </a:stretch>
          </p:blipFill>
          <p:spPr>
            <a:xfrm>
              <a:off x="886796" y="4738429"/>
              <a:ext cx="181925" cy="181925"/>
            </a:xfrm>
            <a:prstGeom prst="rect">
              <a:avLst/>
            </a:prstGeom>
          </p:spPr>
        </p:pic>
        <p:sp>
          <p:nvSpPr>
            <p:cNvPr id="43" name="Text Placeholder 2">
              <a:extLst>
                <a:ext uri="{FF2B5EF4-FFF2-40B4-BE49-F238E27FC236}">
                  <a16:creationId xmlns:a16="http://schemas.microsoft.com/office/drawing/2014/main" id="{A81F2FDD-ABD6-2AE3-D370-80EBD53C41AC}"/>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7" name="Picture 46" descr="Synapse Spark Logo">
              <a:extLst>
                <a:ext uri="{FF2B5EF4-FFF2-40B4-BE49-F238E27FC236}">
                  <a16:creationId xmlns:a16="http://schemas.microsoft.com/office/drawing/2014/main" id="{B22DC73E-2A49-3E48-7816-D63D8EA11018}"/>
                </a:ext>
              </a:extLst>
            </p:cNvPr>
            <p:cNvPicPr>
              <a:picLocks noChangeAspect="1"/>
            </p:cNvPicPr>
            <p:nvPr/>
          </p:nvPicPr>
          <p:blipFill>
            <a:blip r:embed="rId7">
              <a:duotone>
                <a:prstClr val="black"/>
                <a:schemeClr val="tx2">
                  <a:tint val="45000"/>
                  <a:satMod val="400000"/>
                </a:schemeClr>
              </a:duotone>
            </a:blip>
            <a:srcRect/>
            <a:stretch/>
          </p:blipFill>
          <p:spPr>
            <a:xfrm>
              <a:off x="2236346" y="2584010"/>
              <a:ext cx="240111" cy="240580"/>
            </a:xfrm>
            <a:prstGeom prst="rect">
              <a:avLst/>
            </a:prstGeom>
          </p:spPr>
        </p:pic>
        <p:pic>
          <p:nvPicPr>
            <p:cNvPr id="48" name="Picture 47" descr="Synapse Logo">
              <a:extLst>
                <a:ext uri="{FF2B5EF4-FFF2-40B4-BE49-F238E27FC236}">
                  <a16:creationId xmlns:a16="http://schemas.microsoft.com/office/drawing/2014/main" id="{B1C3EC38-E770-2E0C-0293-239912166BE3}"/>
                </a:ext>
              </a:extLst>
            </p:cNvPr>
            <p:cNvPicPr>
              <a:picLocks noChangeAspect="1"/>
            </p:cNvPicPr>
            <p:nvPr/>
          </p:nvPicPr>
          <p:blipFill>
            <a:blip r:embed="rId8">
              <a:duotone>
                <a:prstClr val="black"/>
                <a:schemeClr val="tx2">
                  <a:tint val="45000"/>
                  <a:satMod val="400000"/>
                </a:schemeClr>
              </a:duotone>
            </a:blip>
            <a:srcRect/>
            <a:stretch/>
          </p:blipFill>
          <p:spPr>
            <a:xfrm>
              <a:off x="3358382" y="2598736"/>
              <a:ext cx="221752" cy="222186"/>
            </a:xfrm>
            <a:prstGeom prst="rect">
              <a:avLst/>
            </a:prstGeom>
          </p:spPr>
        </p:pic>
        <p:pic>
          <p:nvPicPr>
            <p:cNvPr id="49" name="Picture 48" descr="Azure AI Logo">
              <a:extLst>
                <a:ext uri="{FF2B5EF4-FFF2-40B4-BE49-F238E27FC236}">
                  <a16:creationId xmlns:a16="http://schemas.microsoft.com/office/drawing/2014/main" id="{1921255B-60D8-2FC9-0EEF-EA7039FC577C}"/>
                </a:ext>
              </a:extLst>
            </p:cNvPr>
            <p:cNvPicPr>
              <a:picLocks noChangeAspect="1"/>
            </p:cNvPicPr>
            <p:nvPr/>
          </p:nvPicPr>
          <p:blipFill>
            <a:blip r:embed="rId9">
              <a:duotone>
                <a:prstClr val="black"/>
                <a:schemeClr val="tx2">
                  <a:tint val="45000"/>
                  <a:satMod val="400000"/>
                </a:schemeClr>
              </a:duotone>
            </a:blip>
            <a:srcRect/>
            <a:stretch/>
          </p:blipFill>
          <p:spPr>
            <a:xfrm>
              <a:off x="4460436" y="2592760"/>
              <a:ext cx="234305" cy="234761"/>
            </a:xfrm>
            <a:prstGeom prst="rect">
              <a:avLst/>
            </a:prstGeom>
          </p:spPr>
        </p:pic>
        <p:pic>
          <p:nvPicPr>
            <p:cNvPr id="50" name="Picture 49" descr="Data Explorer Logo">
              <a:extLst>
                <a:ext uri="{FF2B5EF4-FFF2-40B4-BE49-F238E27FC236}">
                  <a16:creationId xmlns:a16="http://schemas.microsoft.com/office/drawing/2014/main" id="{99478CE0-CD6C-83DC-8DC4-1097A7802BC6}"/>
                </a:ext>
              </a:extLst>
            </p:cNvPr>
            <p:cNvPicPr>
              <a:picLocks noChangeAspect="1"/>
            </p:cNvPicPr>
            <p:nvPr/>
          </p:nvPicPr>
          <p:blipFill>
            <a:blip r:embed="rId10">
              <a:duotone>
                <a:prstClr val="black"/>
                <a:schemeClr val="tx2">
                  <a:tint val="45000"/>
                  <a:satMod val="400000"/>
                </a:schemeClr>
              </a:duotone>
            </a:blip>
            <a:srcRect/>
            <a:stretch/>
          </p:blipFill>
          <p:spPr>
            <a:xfrm>
              <a:off x="5570552" y="2592760"/>
              <a:ext cx="231758" cy="232211"/>
            </a:xfrm>
            <a:prstGeom prst="rect">
              <a:avLst/>
            </a:prstGeom>
          </p:spPr>
        </p:pic>
        <p:pic>
          <p:nvPicPr>
            <p:cNvPr id="80" name="Picture 79" descr="A blue logo with a black background&#10;&#10;Description automatically generated with low confidence">
              <a:extLst>
                <a:ext uri="{FF2B5EF4-FFF2-40B4-BE49-F238E27FC236}">
                  <a16:creationId xmlns:a16="http://schemas.microsoft.com/office/drawing/2014/main" id="{6ED3EB14-C2F1-6B7A-33FE-6EDF2BF70AB9}"/>
                </a:ext>
              </a:extLst>
            </p:cNvPr>
            <p:cNvPicPr>
              <a:picLocks noChangeAspect="1"/>
            </p:cNvPicPr>
            <p:nvPr/>
          </p:nvPicPr>
          <p:blipFill>
            <a:blip r:embed="rId11"/>
            <a:stretch>
              <a:fillRect/>
            </a:stretch>
          </p:blipFill>
          <p:spPr>
            <a:xfrm>
              <a:off x="892923" y="4228944"/>
              <a:ext cx="169669" cy="170000"/>
            </a:xfrm>
            <a:prstGeom prst="rect">
              <a:avLst/>
            </a:prstGeom>
          </p:spPr>
        </p:pic>
        <p:pic>
          <p:nvPicPr>
            <p:cNvPr id="13" name="Picture 12" descr="Data Factory Logo">
              <a:extLst>
                <a:ext uri="{FF2B5EF4-FFF2-40B4-BE49-F238E27FC236}">
                  <a16:creationId xmlns:a16="http://schemas.microsoft.com/office/drawing/2014/main" id="{A9495DF4-FFF4-EA20-83BA-A412128309AB}"/>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aturation sat="0"/>
                      </a14:imgEffect>
                    </a14:imgLayer>
                  </a14:imgProps>
                </a:ext>
              </a:extLst>
            </a:blip>
            <a:srcRect/>
            <a:stretch/>
          </p:blipFill>
          <p:spPr>
            <a:xfrm>
              <a:off x="1138982" y="2592760"/>
              <a:ext cx="229671" cy="230120"/>
            </a:xfrm>
            <a:prstGeom prst="rect">
              <a:avLst/>
            </a:prstGeom>
          </p:spPr>
        </p:pic>
      </p:grpSp>
      <p:sp>
        <p:nvSpPr>
          <p:cNvPr id="8" name="PageRight_E761">
            <a:extLst>
              <a:ext uri="{FF2B5EF4-FFF2-40B4-BE49-F238E27FC236}">
                <a16:creationId xmlns:a16="http://schemas.microsoft.com/office/drawing/2014/main" id="{7DBF3DD6-573E-5549-880E-15AC7CEE576C}"/>
              </a:ext>
              <a:ext uri="{C183D7F6-B498-43B3-948B-1728B52AA6E4}">
                <adec:decorative xmlns:adec="http://schemas.microsoft.com/office/drawing/2017/decorative" val="1"/>
              </a:ext>
            </a:extLst>
          </p:cNvPr>
          <p:cNvSpPr>
            <a:spLocks noChangeAspect="1" noEditPoints="1"/>
          </p:cNvSpPr>
          <p:nvPr/>
        </p:nvSpPr>
        <p:spPr bwMode="auto">
          <a:xfrm>
            <a:off x="7807039" y="253626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E77F074C-9FB6-924B-BD27-80A29D4C12F5}"/>
              </a:ext>
              <a:ext uri="{C183D7F6-B498-43B3-948B-1728B52AA6E4}">
                <adec:decorative xmlns:adec="http://schemas.microsoft.com/office/drawing/2017/decorative" val="1"/>
              </a:ext>
            </a:extLst>
          </p:cNvPr>
          <p:cNvSpPr>
            <a:spLocks noChangeAspect="1" noEditPoints="1"/>
          </p:cNvSpPr>
          <p:nvPr/>
        </p:nvSpPr>
        <p:spPr bwMode="auto">
          <a:xfrm>
            <a:off x="7807039" y="290037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2622315D-65DC-AD4B-9B68-E704847EA657}"/>
              </a:ext>
              <a:ext uri="{C183D7F6-B498-43B3-948B-1728B52AA6E4}">
                <adec:decorative xmlns:adec="http://schemas.microsoft.com/office/drawing/2017/decorative" val="1"/>
              </a:ext>
            </a:extLst>
          </p:cNvPr>
          <p:cNvSpPr>
            <a:spLocks noChangeAspect="1" noEditPoints="1"/>
          </p:cNvSpPr>
          <p:nvPr/>
        </p:nvSpPr>
        <p:spPr bwMode="auto">
          <a:xfrm>
            <a:off x="7807039" y="365662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50DE5AF5-0D59-444A-9CB0-6EED3BB52B0C}"/>
              </a:ext>
              <a:ext uri="{C183D7F6-B498-43B3-948B-1728B52AA6E4}">
                <adec:decorative xmlns:adec="http://schemas.microsoft.com/office/drawing/2017/decorative" val="1"/>
              </a:ext>
            </a:extLst>
          </p:cNvPr>
          <p:cNvSpPr>
            <a:spLocks noChangeAspect="1" noEditPoints="1"/>
          </p:cNvSpPr>
          <p:nvPr/>
        </p:nvSpPr>
        <p:spPr bwMode="auto">
          <a:xfrm>
            <a:off x="7807039" y="479249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525E16BF-0752-3444-894A-655DF647F6FE}"/>
              </a:ext>
              <a:ext uri="{C183D7F6-B498-43B3-948B-1728B52AA6E4}">
                <adec:decorative xmlns:adec="http://schemas.microsoft.com/office/drawing/2017/decorative" val="1"/>
              </a:ext>
            </a:extLst>
          </p:cNvPr>
          <p:cNvSpPr>
            <a:spLocks noChangeAspect="1" noEditPoints="1"/>
          </p:cNvSpPr>
          <p:nvPr/>
        </p:nvSpPr>
        <p:spPr bwMode="auto">
          <a:xfrm>
            <a:off x="7807039" y="422525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3BFBF62-09CC-1E42-9BDC-2AFC247D3F4A}"/>
              </a:ext>
            </a:extLst>
          </p:cNvPr>
          <p:cNvSpPr txBox="1"/>
          <p:nvPr/>
        </p:nvSpPr>
        <p:spPr>
          <a:xfrm>
            <a:off x="8127727" y="2485523"/>
            <a:ext cx="3338111"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 single SaaS lake for the whole organization</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Abstraction layer over Azure Storage and third-party storage services, provisioned automatically with the tenant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All workloads automatically store their data in </a:t>
            </a:r>
            <a:r>
              <a:rPr kumimoji="0" lang="en-US" sz="12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workspace folders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All data is organized in an intuitive hierarchical namespace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in </a:t>
            </a:r>
            <a:r>
              <a:rPr kumimoji="0" lang="en-US" sz="12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is automatically indexed for discovery, sharing, governance, and compliance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 name="Slide Number Placeholder 5">
            <a:extLst>
              <a:ext uri="{FF2B5EF4-FFF2-40B4-BE49-F238E27FC236}">
                <a16:creationId xmlns:a16="http://schemas.microsoft.com/office/drawing/2014/main" id="{BF091BB7-3076-5542-A921-72D382006FF0}"/>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1EED7A4B-6EE5-4647-BBF9-C38E6329F59A}"/>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99736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A6589D-59FC-3B47-95C4-03503B5A474A}"/>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Persistent data governance and security</a:t>
            </a:r>
          </a:p>
        </p:txBody>
      </p:sp>
      <p:sp>
        <p:nvSpPr>
          <p:cNvPr id="2" name="Subtitle 1">
            <a:extLst>
              <a:ext uri="{FF2B5EF4-FFF2-40B4-BE49-F238E27FC236}">
                <a16:creationId xmlns:a16="http://schemas.microsoft.com/office/drawing/2014/main" id="{FB1B16EE-DC58-124F-A036-AAC289A86763}"/>
              </a:ext>
            </a:extLst>
          </p:cNvPr>
          <p:cNvSpPr>
            <a:spLocks noGrp="1"/>
          </p:cNvSpPr>
          <p:nvPr>
            <p:ph type="subTitle" idx="1"/>
          </p:nvPr>
        </p:nvSpPr>
        <p:spPr/>
        <p:txBody>
          <a:bodyPr/>
          <a:lstStyle/>
          <a:p>
            <a:r>
              <a:rPr lang="en-US"/>
              <a:t>Built-in security and reliability features secure your data, and a set of governance and compliance capabilities help you manage, protect, and monitor sensitive information</a:t>
            </a:r>
          </a:p>
        </p:txBody>
      </p:sp>
      <p:grpSp>
        <p:nvGrpSpPr>
          <p:cNvPr id="44" name="Group 43" descr="A chart containing Data Integration, Data Engineering, Data Warehouse, Data Science, Really time analytics, and business intelligence arranged horizontally. Below them, Serverless compute, OneLake and Security, governance and administration encapsulate them. Security, governance and administration is highlighted">
            <a:extLst>
              <a:ext uri="{FF2B5EF4-FFF2-40B4-BE49-F238E27FC236}">
                <a16:creationId xmlns:a16="http://schemas.microsoft.com/office/drawing/2014/main" id="{452ACFB7-0860-DE92-C42E-CF4D926B8B0D}"/>
              </a:ext>
            </a:extLst>
          </p:cNvPr>
          <p:cNvGrpSpPr/>
          <p:nvPr/>
        </p:nvGrpSpPr>
        <p:grpSpPr>
          <a:xfrm>
            <a:off x="709334" y="2540126"/>
            <a:ext cx="6615498" cy="2642853"/>
            <a:chOff x="725960" y="2415431"/>
            <a:chExt cx="6615498" cy="2642853"/>
          </a:xfrm>
        </p:grpSpPr>
        <p:sp>
          <p:nvSpPr>
            <p:cNvPr id="17" name="Rounded Rectangle 85">
              <a:extLst>
                <a:ext uri="{FF2B5EF4-FFF2-40B4-BE49-F238E27FC236}">
                  <a16:creationId xmlns:a16="http://schemas.microsoft.com/office/drawing/2014/main" id="{4DE48D40-BFE5-DD6B-09B3-F1FCDEB44536}"/>
                </a:ext>
                <a:ext uri="{C183D7F6-B498-43B3-948B-1728B52AA6E4}">
                  <adec:decorative xmlns:adec="http://schemas.microsoft.com/office/drawing/2017/decorative" val="1"/>
                </a:ext>
              </a:extLst>
            </p:cNvPr>
            <p:cNvSpPr/>
            <p:nvPr/>
          </p:nvSpPr>
          <p:spPr bwMode="auto">
            <a:xfrm>
              <a:off x="727090" y="4599418"/>
              <a:ext cx="6596190" cy="458866"/>
            </a:xfrm>
            <a:prstGeom prst="roundRect">
              <a:avLst>
                <a:gd name="adj" fmla="val 3999"/>
              </a:avLst>
            </a:prstGeom>
            <a:solidFill>
              <a:schemeClr val="bg1"/>
            </a:solidFill>
            <a:ln w="28575">
              <a:gradFill>
                <a:gsLst>
                  <a:gs pos="0">
                    <a:schemeClr val="accent6"/>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B48B4733-9C4B-B377-6C75-5C4B460189C1}"/>
                </a:ext>
                <a:ext uri="{C183D7F6-B498-43B3-948B-1728B52AA6E4}">
                  <adec:decorative xmlns:adec="http://schemas.microsoft.com/office/drawing/2017/decorative" val="1"/>
                </a:ext>
              </a:extLst>
            </p:cNvPr>
            <p:cNvSpPr/>
            <p:nvPr/>
          </p:nvSpPr>
          <p:spPr bwMode="auto">
            <a:xfrm>
              <a:off x="5144160"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F795D142-0FEC-76C5-68FF-3368507C2750}"/>
                </a:ext>
                <a:ext uri="{C183D7F6-B498-43B3-948B-1728B52AA6E4}">
                  <adec:decorative xmlns:adec="http://schemas.microsoft.com/office/drawing/2017/decorative" val="1"/>
                </a:ext>
              </a:extLst>
            </p:cNvPr>
            <p:cNvSpPr/>
            <p:nvPr/>
          </p:nvSpPr>
          <p:spPr bwMode="auto">
            <a:xfrm>
              <a:off x="4034581"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ounded Rectangle 19">
              <a:extLst>
                <a:ext uri="{FF2B5EF4-FFF2-40B4-BE49-F238E27FC236}">
                  <a16:creationId xmlns:a16="http://schemas.microsoft.com/office/drawing/2014/main" id="{7391DB0D-3EE4-8677-222C-0374BF83B441}"/>
                </a:ext>
                <a:ext uri="{C183D7F6-B498-43B3-948B-1728B52AA6E4}">
                  <adec:decorative xmlns:adec="http://schemas.microsoft.com/office/drawing/2017/decorative" val="1"/>
                </a:ext>
              </a:extLst>
            </p:cNvPr>
            <p:cNvSpPr/>
            <p:nvPr/>
          </p:nvSpPr>
          <p:spPr bwMode="auto">
            <a:xfrm>
              <a:off x="2933010"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ounded Rectangle 20">
              <a:extLst>
                <a:ext uri="{FF2B5EF4-FFF2-40B4-BE49-F238E27FC236}">
                  <a16:creationId xmlns:a16="http://schemas.microsoft.com/office/drawing/2014/main" id="{0EA9D961-3A2B-A053-3D6E-631DC4FDF1EB}"/>
                </a:ext>
                <a:ext uri="{C183D7F6-B498-43B3-948B-1728B52AA6E4}">
                  <adec:decorative xmlns:adec="http://schemas.microsoft.com/office/drawing/2017/decorative" val="1"/>
                </a:ext>
              </a:extLst>
            </p:cNvPr>
            <p:cNvSpPr/>
            <p:nvPr/>
          </p:nvSpPr>
          <p:spPr bwMode="auto">
            <a:xfrm>
              <a:off x="1822494"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2" name="Rounded Rectangle 21">
              <a:extLst>
                <a:ext uri="{FF2B5EF4-FFF2-40B4-BE49-F238E27FC236}">
                  <a16:creationId xmlns:a16="http://schemas.microsoft.com/office/drawing/2014/main" id="{D753F7C3-7233-34A3-4BCC-B76031F78294}"/>
                </a:ext>
                <a:ext uri="{C183D7F6-B498-43B3-948B-1728B52AA6E4}">
                  <adec:decorative xmlns:adec="http://schemas.microsoft.com/office/drawing/2017/decorative" val="1"/>
                </a:ext>
              </a:extLst>
            </p:cNvPr>
            <p:cNvSpPr/>
            <p:nvPr/>
          </p:nvSpPr>
          <p:spPr bwMode="auto">
            <a:xfrm>
              <a:off x="725960"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 name="Text Placeholder 2">
              <a:extLst>
                <a:ext uri="{FF2B5EF4-FFF2-40B4-BE49-F238E27FC236}">
                  <a16:creationId xmlns:a16="http://schemas.microsoft.com/office/drawing/2014/main" id="{1E0BD110-33A9-D25D-B081-7CACAD6D4CDB}"/>
                </a:ext>
              </a:extLst>
            </p:cNvPr>
            <p:cNvSpPr txBox="1">
              <a:spLocks/>
            </p:cNvSpPr>
            <p:nvPr/>
          </p:nvSpPr>
          <p:spPr>
            <a:xfrm>
              <a:off x="727592"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C5420A9C-DC5A-0395-DC1F-5FFAC9754AF5}"/>
                </a:ext>
              </a:extLst>
            </p:cNvPr>
            <p:cNvSpPr txBox="1">
              <a:spLocks/>
            </p:cNvSpPr>
            <p:nvPr/>
          </p:nvSpPr>
          <p:spPr>
            <a:xfrm>
              <a:off x="1833132" y="2870509"/>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8B886270-5F90-3FD6-CF39-F19A32788FE8}"/>
                </a:ext>
              </a:extLst>
            </p:cNvPr>
            <p:cNvSpPr txBox="1">
              <a:spLocks/>
            </p:cNvSpPr>
            <p:nvPr/>
          </p:nvSpPr>
          <p:spPr>
            <a:xfrm>
              <a:off x="1833132"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3F9EFE3F-064A-36D3-F621-D76B1241CFBD}"/>
                </a:ext>
              </a:extLst>
            </p:cNvPr>
            <p:cNvSpPr txBox="1">
              <a:spLocks/>
            </p:cNvSpPr>
            <p:nvPr/>
          </p:nvSpPr>
          <p:spPr>
            <a:xfrm>
              <a:off x="2938539" y="287050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D2A2B03E-C481-4E75-487F-5D1BA265D023}"/>
                </a:ext>
              </a:extLst>
            </p:cNvPr>
            <p:cNvSpPr txBox="1">
              <a:spLocks/>
            </p:cNvSpPr>
            <p:nvPr/>
          </p:nvSpPr>
          <p:spPr>
            <a:xfrm>
              <a:off x="2938540"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9" name="Text Placeholder 2">
              <a:extLst>
                <a:ext uri="{FF2B5EF4-FFF2-40B4-BE49-F238E27FC236}">
                  <a16:creationId xmlns:a16="http://schemas.microsoft.com/office/drawing/2014/main" id="{48699163-9325-7A2C-4F4C-BF34383D9957}"/>
                </a:ext>
              </a:extLst>
            </p:cNvPr>
            <p:cNvSpPr txBox="1">
              <a:spLocks/>
            </p:cNvSpPr>
            <p:nvPr/>
          </p:nvSpPr>
          <p:spPr>
            <a:xfrm>
              <a:off x="4043682" y="2870509"/>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30" name="Text Placeholder 2">
              <a:extLst>
                <a:ext uri="{FF2B5EF4-FFF2-40B4-BE49-F238E27FC236}">
                  <a16:creationId xmlns:a16="http://schemas.microsoft.com/office/drawing/2014/main" id="{1F4A1A48-BEE0-89B3-C759-831450881662}"/>
                </a:ext>
              </a:extLst>
            </p:cNvPr>
            <p:cNvSpPr txBox="1">
              <a:spLocks/>
            </p:cNvSpPr>
            <p:nvPr/>
          </p:nvSpPr>
          <p:spPr>
            <a:xfrm>
              <a:off x="4043683"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030DACB8-8CB9-7850-A1B7-F81932721A1A}"/>
                </a:ext>
              </a:extLst>
            </p:cNvPr>
            <p:cNvSpPr txBox="1">
              <a:spLocks/>
            </p:cNvSpPr>
            <p:nvPr/>
          </p:nvSpPr>
          <p:spPr>
            <a:xfrm>
              <a:off x="5148290" y="2870509"/>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FAD4CE3C-9842-26E9-1E12-53A5B2258A2F}"/>
                </a:ext>
              </a:extLst>
            </p:cNvPr>
            <p:cNvSpPr txBox="1">
              <a:spLocks/>
            </p:cNvSpPr>
            <p:nvPr/>
          </p:nvSpPr>
          <p:spPr>
            <a:xfrm>
              <a:off x="5148292"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Text Placeholder 2">
              <a:extLst>
                <a:ext uri="{FF2B5EF4-FFF2-40B4-BE49-F238E27FC236}">
                  <a16:creationId xmlns:a16="http://schemas.microsoft.com/office/drawing/2014/main" id="{3E5D3BC5-6026-6AF5-314F-5B18E8958C27}"/>
                </a:ext>
              </a:extLst>
            </p:cNvPr>
            <p:cNvSpPr txBox="1">
              <a:spLocks/>
            </p:cNvSpPr>
            <p:nvPr/>
          </p:nvSpPr>
          <p:spPr>
            <a:xfrm>
              <a:off x="6256098" y="2870509"/>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5DBD3CBD-DB20-4874-345B-61E37D9BFA57}"/>
                </a:ext>
              </a:extLst>
            </p:cNvPr>
            <p:cNvSpPr txBox="1">
              <a:spLocks/>
            </p:cNvSpPr>
            <p:nvPr/>
          </p:nvSpPr>
          <p:spPr>
            <a:xfrm>
              <a:off x="6255833"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5" name="Rounded Rectangle 34">
              <a:extLst>
                <a:ext uri="{FF2B5EF4-FFF2-40B4-BE49-F238E27FC236}">
                  <a16:creationId xmlns:a16="http://schemas.microsoft.com/office/drawing/2014/main" id="{DA7AC7C1-A907-9171-842C-6237BA69544F}"/>
                </a:ext>
                <a:ext uri="{C183D7F6-B498-43B3-948B-1728B52AA6E4}">
                  <adec:decorative xmlns:adec="http://schemas.microsoft.com/office/drawing/2017/decorative" val="1"/>
                </a:ext>
              </a:extLst>
            </p:cNvPr>
            <p:cNvSpPr/>
            <p:nvPr/>
          </p:nvSpPr>
          <p:spPr bwMode="auto">
            <a:xfrm>
              <a:off x="727856" y="3576411"/>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ounded Rectangle 35">
              <a:extLst>
                <a:ext uri="{FF2B5EF4-FFF2-40B4-BE49-F238E27FC236}">
                  <a16:creationId xmlns:a16="http://schemas.microsoft.com/office/drawing/2014/main" id="{6136A663-0F31-88E6-48B2-1C0B51F6551F}"/>
                </a:ext>
                <a:ext uri="{C183D7F6-B498-43B3-948B-1728B52AA6E4}">
                  <adec:decorative xmlns:adec="http://schemas.microsoft.com/office/drawing/2017/decorative" val="1"/>
                </a:ext>
              </a:extLst>
            </p:cNvPr>
            <p:cNvSpPr/>
            <p:nvPr/>
          </p:nvSpPr>
          <p:spPr bwMode="auto">
            <a:xfrm>
              <a:off x="727856" y="4085828"/>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 Placeholder 2">
              <a:extLst>
                <a:ext uri="{FF2B5EF4-FFF2-40B4-BE49-F238E27FC236}">
                  <a16:creationId xmlns:a16="http://schemas.microsoft.com/office/drawing/2014/main" id="{6390FF58-5087-619E-379E-4EEBF99E293B}"/>
                </a:ext>
              </a:extLst>
            </p:cNvPr>
            <p:cNvSpPr txBox="1">
              <a:spLocks/>
            </p:cNvSpPr>
            <p:nvPr/>
          </p:nvSpPr>
          <p:spPr>
            <a:xfrm>
              <a:off x="1160037" y="4749802"/>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38" name="Text Placeholder 2">
              <a:extLst>
                <a:ext uri="{FF2B5EF4-FFF2-40B4-BE49-F238E27FC236}">
                  <a16:creationId xmlns:a16="http://schemas.microsoft.com/office/drawing/2014/main" id="{69BF8040-10C8-EBCA-8069-AC730EFD9DAC}"/>
                </a:ext>
              </a:extLst>
            </p:cNvPr>
            <p:cNvSpPr txBox="1">
              <a:spLocks/>
            </p:cNvSpPr>
            <p:nvPr/>
          </p:nvSpPr>
          <p:spPr>
            <a:xfrm>
              <a:off x="1160037" y="4237987"/>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565656"/>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9" name="Text Placeholder 2">
              <a:extLst>
                <a:ext uri="{FF2B5EF4-FFF2-40B4-BE49-F238E27FC236}">
                  <a16:creationId xmlns:a16="http://schemas.microsoft.com/office/drawing/2014/main" id="{0E8194D0-B37C-2C8B-BB6C-DDBD761B25F9}"/>
                </a:ext>
              </a:extLst>
            </p:cNvPr>
            <p:cNvSpPr txBox="1">
              <a:spLocks/>
            </p:cNvSpPr>
            <p:nvPr/>
          </p:nvSpPr>
          <p:spPr>
            <a:xfrm>
              <a:off x="1159772" y="3726173"/>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0" name="Picture 39">
              <a:extLst>
                <a:ext uri="{FF2B5EF4-FFF2-40B4-BE49-F238E27FC236}">
                  <a16:creationId xmlns:a16="http://schemas.microsoft.com/office/drawing/2014/main" id="{CAFAF0F9-8DD9-940B-51A0-7F7512C3834A}"/>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2"/>
              <a:ext cx="240513" cy="229364"/>
            </a:xfrm>
            <a:prstGeom prst="rect">
              <a:avLst/>
            </a:prstGeom>
            <a:ln>
              <a:solidFill>
                <a:srgbClr val="E6E6E6"/>
              </a:solidFill>
            </a:ln>
          </p:spPr>
        </p:pic>
        <p:sp>
          <p:nvSpPr>
            <p:cNvPr id="42" name="Text Placeholder 2">
              <a:extLst>
                <a:ext uri="{FF2B5EF4-FFF2-40B4-BE49-F238E27FC236}">
                  <a16:creationId xmlns:a16="http://schemas.microsoft.com/office/drawing/2014/main" id="{5A8255B0-65AD-AB6E-AABB-60E92EE57C36}"/>
                </a:ext>
              </a:extLst>
            </p:cNvPr>
            <p:cNvSpPr txBox="1">
              <a:spLocks/>
            </p:cNvSpPr>
            <p:nvPr/>
          </p:nvSpPr>
          <p:spPr>
            <a:xfrm>
              <a:off x="754358" y="2867970"/>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 name="Rounded Rectangle 2">
              <a:extLst>
                <a:ext uri="{FF2B5EF4-FFF2-40B4-BE49-F238E27FC236}">
                  <a16:creationId xmlns:a16="http://schemas.microsoft.com/office/drawing/2014/main" id="{D57A9A93-40F4-DB60-6356-1B200ADBE0C6}"/>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0382E6AF-02BF-58E8-5A7D-2577BFFC15D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662729" y="2599816"/>
              <a:ext cx="254022" cy="254022"/>
            </a:xfrm>
            <a:prstGeom prst="rect">
              <a:avLst/>
            </a:prstGeom>
          </p:spPr>
        </p:pic>
        <p:pic>
          <p:nvPicPr>
            <p:cNvPr id="46" name="Picture 45" descr="Synapse Spark Logo">
              <a:extLst>
                <a:ext uri="{FF2B5EF4-FFF2-40B4-BE49-F238E27FC236}">
                  <a16:creationId xmlns:a16="http://schemas.microsoft.com/office/drawing/2014/main" id="{3415FE8D-F17A-0949-BB56-446F7108041B}"/>
                </a:ext>
              </a:extLst>
            </p:cNvPr>
            <p:cNvPicPr>
              <a:picLocks noChangeAspect="1"/>
            </p:cNvPicPr>
            <p:nvPr/>
          </p:nvPicPr>
          <p:blipFill>
            <a:blip r:embed="rId6">
              <a:duotone>
                <a:prstClr val="black"/>
                <a:schemeClr val="tx2">
                  <a:tint val="45000"/>
                  <a:satMod val="400000"/>
                </a:schemeClr>
              </a:duotone>
            </a:blip>
            <a:srcRect/>
            <a:stretch/>
          </p:blipFill>
          <p:spPr>
            <a:xfrm>
              <a:off x="2236346" y="2584010"/>
              <a:ext cx="240111" cy="240580"/>
            </a:xfrm>
            <a:prstGeom prst="rect">
              <a:avLst/>
            </a:prstGeom>
          </p:spPr>
        </p:pic>
        <p:pic>
          <p:nvPicPr>
            <p:cNvPr id="47" name="Picture 46" descr="Synapse Logo">
              <a:extLst>
                <a:ext uri="{FF2B5EF4-FFF2-40B4-BE49-F238E27FC236}">
                  <a16:creationId xmlns:a16="http://schemas.microsoft.com/office/drawing/2014/main" id="{34A54D05-A3F6-0D0E-25C8-330394FD524F}"/>
                </a:ext>
              </a:extLst>
            </p:cNvPr>
            <p:cNvPicPr>
              <a:picLocks noChangeAspect="1"/>
            </p:cNvPicPr>
            <p:nvPr/>
          </p:nvPicPr>
          <p:blipFill>
            <a:blip r:embed="rId7">
              <a:duotone>
                <a:prstClr val="black"/>
                <a:schemeClr val="tx2">
                  <a:tint val="45000"/>
                  <a:satMod val="400000"/>
                </a:schemeClr>
              </a:duotone>
            </a:blip>
            <a:srcRect/>
            <a:stretch/>
          </p:blipFill>
          <p:spPr>
            <a:xfrm>
              <a:off x="3358382" y="2598736"/>
              <a:ext cx="221752" cy="222186"/>
            </a:xfrm>
            <a:prstGeom prst="rect">
              <a:avLst/>
            </a:prstGeom>
          </p:spPr>
        </p:pic>
        <p:pic>
          <p:nvPicPr>
            <p:cNvPr id="48" name="Picture 47" descr="Azure AI Logo">
              <a:extLst>
                <a:ext uri="{FF2B5EF4-FFF2-40B4-BE49-F238E27FC236}">
                  <a16:creationId xmlns:a16="http://schemas.microsoft.com/office/drawing/2014/main" id="{C275D741-A8FC-189B-20DF-FFB7C70E978F}"/>
                </a:ext>
              </a:extLst>
            </p:cNvPr>
            <p:cNvPicPr>
              <a:picLocks noChangeAspect="1"/>
            </p:cNvPicPr>
            <p:nvPr/>
          </p:nvPicPr>
          <p:blipFill>
            <a:blip r:embed="rId8">
              <a:duotone>
                <a:prstClr val="black"/>
                <a:schemeClr val="tx2">
                  <a:tint val="45000"/>
                  <a:satMod val="400000"/>
                </a:schemeClr>
              </a:duotone>
            </a:blip>
            <a:srcRect/>
            <a:stretch/>
          </p:blipFill>
          <p:spPr>
            <a:xfrm>
              <a:off x="4460436" y="2592760"/>
              <a:ext cx="234305" cy="234761"/>
            </a:xfrm>
            <a:prstGeom prst="rect">
              <a:avLst/>
            </a:prstGeom>
          </p:spPr>
        </p:pic>
        <p:pic>
          <p:nvPicPr>
            <p:cNvPr id="49" name="Picture 48" descr="Data Explorer Logo">
              <a:extLst>
                <a:ext uri="{FF2B5EF4-FFF2-40B4-BE49-F238E27FC236}">
                  <a16:creationId xmlns:a16="http://schemas.microsoft.com/office/drawing/2014/main" id="{8D9B79A3-A85D-6444-3928-C00C4EE82799}"/>
                </a:ext>
              </a:extLst>
            </p:cNvPr>
            <p:cNvPicPr>
              <a:picLocks noChangeAspect="1"/>
            </p:cNvPicPr>
            <p:nvPr/>
          </p:nvPicPr>
          <p:blipFill>
            <a:blip r:embed="rId9">
              <a:duotone>
                <a:prstClr val="black"/>
                <a:schemeClr val="tx2">
                  <a:tint val="45000"/>
                  <a:satMod val="400000"/>
                </a:schemeClr>
              </a:duotone>
            </a:blip>
            <a:srcRect/>
            <a:stretch/>
          </p:blipFill>
          <p:spPr>
            <a:xfrm>
              <a:off x="5570552" y="2592760"/>
              <a:ext cx="231758" cy="232211"/>
            </a:xfrm>
            <a:prstGeom prst="rect">
              <a:avLst/>
            </a:prstGeom>
          </p:spPr>
        </p:pic>
        <p:pic>
          <p:nvPicPr>
            <p:cNvPr id="51" name="Picture 50" descr="OneLake Logo">
              <a:extLst>
                <a:ext uri="{FF2B5EF4-FFF2-40B4-BE49-F238E27FC236}">
                  <a16:creationId xmlns:a16="http://schemas.microsoft.com/office/drawing/2014/main" id="{CF608944-21F3-80F1-C7F6-E9F7AC27169B}"/>
                </a:ext>
              </a:extLst>
            </p:cNvPr>
            <p:cNvPicPr>
              <a:picLocks noChangeAspect="1"/>
            </p:cNvPicPr>
            <p:nvPr/>
          </p:nvPicPr>
          <p:blipFill>
            <a:blip r:embed="rId10">
              <a:duotone>
                <a:prstClr val="black"/>
                <a:schemeClr val="tx2">
                  <a:tint val="45000"/>
                  <a:satMod val="400000"/>
                </a:schemeClr>
              </a:duotone>
            </a:blip>
            <a:srcRect/>
            <a:stretch/>
          </p:blipFill>
          <p:spPr>
            <a:xfrm>
              <a:off x="894869" y="4234525"/>
              <a:ext cx="165780" cy="166104"/>
            </a:xfrm>
            <a:prstGeom prst="rect">
              <a:avLst/>
            </a:prstGeom>
          </p:spPr>
        </p:pic>
        <p:pic>
          <p:nvPicPr>
            <p:cNvPr id="13" name="Picture 12" descr="Data Factory Logo">
              <a:extLst>
                <a:ext uri="{FF2B5EF4-FFF2-40B4-BE49-F238E27FC236}">
                  <a16:creationId xmlns:a16="http://schemas.microsoft.com/office/drawing/2014/main" id="{AEE7587F-9E09-2196-8859-9D36A9FDD5E6}"/>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saturation sat="0"/>
                      </a14:imgEffect>
                    </a14:imgLayer>
                  </a14:imgProps>
                </a:ext>
              </a:extLst>
            </a:blip>
            <a:srcRect/>
            <a:stretch/>
          </p:blipFill>
          <p:spPr>
            <a:xfrm>
              <a:off x="1138982" y="2592760"/>
              <a:ext cx="229671" cy="230120"/>
            </a:xfrm>
            <a:prstGeom prst="rect">
              <a:avLst/>
            </a:prstGeom>
          </p:spPr>
        </p:pic>
        <p:sp>
          <p:nvSpPr>
            <p:cNvPr id="23" name="Text Placeholder 2">
              <a:extLst>
                <a:ext uri="{FF2B5EF4-FFF2-40B4-BE49-F238E27FC236}">
                  <a16:creationId xmlns:a16="http://schemas.microsoft.com/office/drawing/2014/main" id="{35E91B0F-11AB-E023-8583-EE19470B3B08}"/>
                </a:ext>
              </a:extLst>
            </p:cNvPr>
            <p:cNvSpPr txBox="1">
              <a:spLocks/>
            </p:cNvSpPr>
            <p:nvPr/>
          </p:nvSpPr>
          <p:spPr>
            <a:xfrm>
              <a:off x="6273642" y="286444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41" name="Text Placeholder 2">
              <a:extLst>
                <a:ext uri="{FF2B5EF4-FFF2-40B4-BE49-F238E27FC236}">
                  <a16:creationId xmlns:a16="http://schemas.microsoft.com/office/drawing/2014/main" id="{C07D8B3C-34D8-DFD9-1F1D-EF9D625DFAD0}"/>
                </a:ext>
              </a:extLst>
            </p:cNvPr>
            <p:cNvSpPr txBox="1">
              <a:spLocks/>
            </p:cNvSpPr>
            <p:nvPr/>
          </p:nvSpPr>
          <p:spPr>
            <a:xfrm>
              <a:off x="6273377" y="324581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4" name="Graphic 13">
              <a:extLst>
                <a:ext uri="{FF2B5EF4-FFF2-40B4-BE49-F238E27FC236}">
                  <a16:creationId xmlns:a16="http://schemas.microsoft.com/office/drawing/2014/main" id="{99C8C6BD-2FEB-109E-AA12-E938D35D28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8772" y="4721591"/>
              <a:ext cx="215592" cy="215592"/>
            </a:xfrm>
            <a:prstGeom prst="rect">
              <a:avLst/>
            </a:prstGeom>
          </p:spPr>
        </p:pic>
      </p:grpSp>
      <p:sp>
        <p:nvSpPr>
          <p:cNvPr id="8" name="PageRight_E761">
            <a:extLst>
              <a:ext uri="{FF2B5EF4-FFF2-40B4-BE49-F238E27FC236}">
                <a16:creationId xmlns:a16="http://schemas.microsoft.com/office/drawing/2014/main" id="{30A30014-05A0-294B-90E7-A76F879E5014}"/>
              </a:ext>
              <a:ext uri="{C183D7F6-B498-43B3-948B-1728B52AA6E4}">
                <adec:decorative xmlns:adec="http://schemas.microsoft.com/office/drawing/2017/decorative" val="1"/>
              </a:ext>
            </a:extLst>
          </p:cNvPr>
          <p:cNvSpPr>
            <a:spLocks noChangeAspect="1" noEditPoints="1"/>
          </p:cNvSpPr>
          <p:nvPr/>
        </p:nvSpPr>
        <p:spPr bwMode="auto">
          <a:xfrm>
            <a:off x="7807474" y="253440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8AEC9C9B-325E-484C-9B97-291F6E0BDF59}"/>
              </a:ext>
              <a:ext uri="{C183D7F6-B498-43B3-948B-1728B52AA6E4}">
                <adec:decorative xmlns:adec="http://schemas.microsoft.com/office/drawing/2017/decorative" val="1"/>
              </a:ext>
            </a:extLst>
          </p:cNvPr>
          <p:cNvSpPr>
            <a:spLocks noChangeAspect="1" noEditPoints="1"/>
          </p:cNvSpPr>
          <p:nvPr/>
        </p:nvSpPr>
        <p:spPr bwMode="auto">
          <a:xfrm>
            <a:off x="7807474" y="311216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4B979481-59B2-9344-9398-458C6411C248}"/>
              </a:ext>
              <a:ext uri="{C183D7F6-B498-43B3-948B-1728B52AA6E4}">
                <adec:decorative xmlns:adec="http://schemas.microsoft.com/office/drawing/2017/decorative" val="1"/>
              </a:ext>
            </a:extLst>
          </p:cNvPr>
          <p:cNvSpPr>
            <a:spLocks noChangeAspect="1" noEditPoints="1"/>
          </p:cNvSpPr>
          <p:nvPr/>
        </p:nvSpPr>
        <p:spPr bwMode="auto">
          <a:xfrm>
            <a:off x="7807474" y="365792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99951AEF-9567-1A4A-BC5A-FAA7438D91DF}"/>
              </a:ext>
              <a:ext uri="{C183D7F6-B498-43B3-948B-1728B52AA6E4}">
                <adec:decorative xmlns:adec="http://schemas.microsoft.com/office/drawing/2017/decorative" val="1"/>
              </a:ext>
            </a:extLst>
          </p:cNvPr>
          <p:cNvSpPr>
            <a:spLocks noChangeAspect="1" noEditPoints="1"/>
          </p:cNvSpPr>
          <p:nvPr/>
        </p:nvSpPr>
        <p:spPr bwMode="auto">
          <a:xfrm>
            <a:off x="7807474" y="476173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B24B71E7-9E02-4E49-9015-580454FCFB5D}"/>
              </a:ext>
              <a:ext uri="{C183D7F6-B498-43B3-948B-1728B52AA6E4}">
                <adec:decorative xmlns:adec="http://schemas.microsoft.com/office/drawing/2017/decorative" val="1"/>
              </a:ext>
            </a:extLst>
          </p:cNvPr>
          <p:cNvSpPr>
            <a:spLocks noChangeAspect="1" noEditPoints="1"/>
          </p:cNvSpPr>
          <p:nvPr/>
        </p:nvSpPr>
        <p:spPr bwMode="auto">
          <a:xfrm>
            <a:off x="7807474" y="437757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4D2C4D2-912E-684E-860F-7FFD7BD432EC}"/>
              </a:ext>
            </a:extLst>
          </p:cNvPr>
          <p:cNvSpPr txBox="1"/>
          <p:nvPr/>
        </p:nvSpPr>
        <p:spPr>
          <a:xfrm>
            <a:off x="8120701" y="2524070"/>
            <a:ext cx="3418179" cy="269817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Centralized Administration via the Admin Center</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Governance powered natively by Microsoft Purview </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1919"/>
                </a:solidFill>
                <a:effectLst/>
                <a:uLnTx/>
                <a:uFillTx/>
                <a:latin typeface="Segoe UI"/>
                <a:ea typeface="+mn-ea"/>
                <a:cs typeface="Segoe UI"/>
              </a:rPr>
              <a:t>Insights via Admin Monitoring, Capacity Insights and more, enabling effective administration and governance</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Security at Data, Workspace and Network layers</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a:ea typeface="+mn-ea"/>
                <a:cs typeface="Segoe UI"/>
              </a:rPr>
            </a:br>
            <a:r>
              <a:rPr kumimoji="0" lang="en-US" sz="1200" b="0" i="0" u="none" strike="noStrike" kern="1200" cap="none" spc="0" normalizeH="0" baseline="0" noProof="0">
                <a:ln>
                  <a:noFill/>
                </a:ln>
                <a:solidFill>
                  <a:srgbClr val="001919"/>
                </a:solidFill>
                <a:effectLst/>
                <a:uLnTx/>
                <a:uFillTx/>
                <a:latin typeface="Segoe UI"/>
                <a:ea typeface="+mn-ea"/>
                <a:cs typeface="Segoe UI"/>
              </a:rPr>
              <a:t>Key enterprise promises like data residency, auditability and much more</a:t>
            </a:r>
          </a:p>
        </p:txBody>
      </p:sp>
      <p:sp>
        <p:nvSpPr>
          <p:cNvPr id="6" name="Slide Number Placeholder 5">
            <a:extLst>
              <a:ext uri="{FF2B5EF4-FFF2-40B4-BE49-F238E27FC236}">
                <a16:creationId xmlns:a16="http://schemas.microsoft.com/office/drawing/2014/main" id="{915969FE-65B8-D946-96CD-CE6EE15400DB}"/>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0069F180-52CD-5743-8266-4BD065F8102B}"/>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122318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D9DBE9-6216-144C-B2AE-7211B8E7B479}"/>
              </a:ext>
            </a:extLst>
          </p:cNvPr>
          <p:cNvSpPr>
            <a:spLocks noGrp="1"/>
          </p:cNvSpPr>
          <p:nvPr>
            <p:ph type="title" idx="4294967295"/>
          </p:nvPr>
        </p:nvSpPr>
        <p:spPr>
          <a:xfrm>
            <a:off x="4149725" y="4748213"/>
            <a:ext cx="5010150" cy="1398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 overview</a:t>
            </a:r>
          </a:p>
        </p:txBody>
      </p:sp>
    </p:spTree>
    <p:extLst>
      <p:ext uri="{BB962C8B-B14F-4D97-AF65-F5344CB8AC3E}">
        <p14:creationId xmlns:p14="http://schemas.microsoft.com/office/powerpoint/2010/main" val="4208987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B53AB1-C578-9841-9154-A3A3F7DC3B18}"/>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OneLake for all domains</a:t>
            </a:r>
          </a:p>
        </p:txBody>
      </p:sp>
      <p:sp>
        <p:nvSpPr>
          <p:cNvPr id="2" name="Subtitle 1">
            <a:extLst>
              <a:ext uri="{FF2B5EF4-FFF2-40B4-BE49-F238E27FC236}">
                <a16:creationId xmlns:a16="http://schemas.microsoft.com/office/drawing/2014/main" id="{58BE3354-D397-744A-BFB3-B08084C9106F}"/>
              </a:ext>
            </a:extLst>
          </p:cNvPr>
          <p:cNvSpPr>
            <a:spLocks noGrp="1"/>
          </p:cNvSpPr>
          <p:nvPr>
            <p:ph type="subTitle" idx="1"/>
          </p:nvPr>
        </p:nvSpPr>
        <p:spPr/>
        <p:txBody>
          <a:bodyPr/>
          <a:lstStyle/>
          <a:p>
            <a:r>
              <a:rPr lang="en-US"/>
              <a:t>A true data mesh across organization domains</a:t>
            </a:r>
          </a:p>
        </p:txBody>
      </p:sp>
      <p:sp>
        <p:nvSpPr>
          <p:cNvPr id="52" name="TextBox 51">
            <a:extLst>
              <a:ext uri="{FF2B5EF4-FFF2-40B4-BE49-F238E27FC236}">
                <a16:creationId xmlns:a16="http://schemas.microsoft.com/office/drawing/2014/main" id="{1DCAE42B-864F-9744-A22F-66D5E7EB1A07}"/>
              </a:ext>
            </a:extLst>
          </p:cNvPr>
          <p:cNvSpPr txBox="1"/>
          <p:nvPr/>
        </p:nvSpPr>
        <p:spPr>
          <a:xfrm>
            <a:off x="583346" y="2089610"/>
            <a:ext cx="3899412" cy="83099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Introducing</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 domains </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as an integral part of Fabric: A domain is a way to logically group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together</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 all the data in an organization relevant to an area or field, according to business needs</a:t>
            </a:r>
          </a:p>
        </p:txBody>
      </p:sp>
      <p:cxnSp>
        <p:nvCxnSpPr>
          <p:cNvPr id="53" name="Straight Connector 52">
            <a:extLst>
              <a:ext uri="{FF2B5EF4-FFF2-40B4-BE49-F238E27FC236}">
                <a16:creationId xmlns:a16="http://schemas.microsoft.com/office/drawing/2014/main" id="{11E8576C-28F9-D74A-8CC4-A12E3615AB27}"/>
              </a:ext>
              <a:ext uri="{C183D7F6-B498-43B3-948B-1728B52AA6E4}">
                <adec:decorative xmlns:adec="http://schemas.microsoft.com/office/drawing/2017/decorative" val="1"/>
              </a:ext>
            </a:extLst>
          </p:cNvPr>
          <p:cNvCxnSpPr>
            <a:cxnSpLocks/>
          </p:cNvCxnSpPr>
          <p:nvPr/>
        </p:nvCxnSpPr>
        <p:spPr>
          <a:xfrm>
            <a:off x="684741" y="301018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92B4229-CB6D-7E42-A705-EB69E225A203}"/>
              </a:ext>
            </a:extLst>
          </p:cNvPr>
          <p:cNvSpPr txBox="1"/>
          <p:nvPr/>
        </p:nvSpPr>
        <p:spPr>
          <a:xfrm>
            <a:off x="584985" y="3099755"/>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Domains are defined with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domain admins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contributors</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who can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associate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workspaces and group them together under a relevant domain</a:t>
            </a:r>
          </a:p>
        </p:txBody>
      </p:sp>
      <p:cxnSp>
        <p:nvCxnSpPr>
          <p:cNvPr id="55" name="Straight Connector 54">
            <a:extLst>
              <a:ext uri="{FF2B5EF4-FFF2-40B4-BE49-F238E27FC236}">
                <a16:creationId xmlns:a16="http://schemas.microsoft.com/office/drawing/2014/main" id="{CDF196F4-1493-2444-955E-45E2F0715339}"/>
              </a:ext>
              <a:ext uri="{C183D7F6-B498-43B3-948B-1728B52AA6E4}">
                <adec:decorative xmlns:adec="http://schemas.microsoft.com/office/drawing/2017/decorative" val="1"/>
              </a:ext>
            </a:extLst>
          </p:cNvPr>
          <p:cNvCxnSpPr>
            <a:cxnSpLocks/>
          </p:cNvCxnSpPr>
          <p:nvPr/>
        </p:nvCxnSpPr>
        <p:spPr>
          <a:xfrm>
            <a:off x="684741" y="383566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5E2BF27-55F7-6047-B67F-A426729CFA47}"/>
              </a:ext>
            </a:extLst>
          </p:cNvPr>
          <p:cNvSpPr txBox="1"/>
          <p:nvPr/>
        </p:nvSpPr>
        <p:spPr>
          <a:xfrm>
            <a:off x="584985" y="3925234"/>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Federated</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governance</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can be achieved by delegating settings to domain admins, thus allowing them to achieve more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granular control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over their business area</a:t>
            </a:r>
          </a:p>
        </p:txBody>
      </p:sp>
      <p:cxnSp>
        <p:nvCxnSpPr>
          <p:cNvPr id="57" name="Straight Connector 56">
            <a:extLst>
              <a:ext uri="{FF2B5EF4-FFF2-40B4-BE49-F238E27FC236}">
                <a16:creationId xmlns:a16="http://schemas.microsoft.com/office/drawing/2014/main" id="{3D33C3EA-599A-234B-B7F4-30E6F5C05645}"/>
              </a:ext>
              <a:ext uri="{C183D7F6-B498-43B3-948B-1728B52AA6E4}">
                <adec:decorative xmlns:adec="http://schemas.microsoft.com/office/drawing/2017/decorative" val="1"/>
              </a:ext>
            </a:extLst>
          </p:cNvPr>
          <p:cNvCxnSpPr>
            <a:cxnSpLocks/>
          </p:cNvCxnSpPr>
          <p:nvPr/>
        </p:nvCxnSpPr>
        <p:spPr>
          <a:xfrm>
            <a:off x="684741" y="466113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AA3FD30-A70A-9546-A2A3-2A99FA8CD63A}"/>
              </a:ext>
            </a:extLst>
          </p:cNvPr>
          <p:cNvSpPr txBox="1"/>
          <p:nvPr/>
        </p:nvSpPr>
        <p:spPr>
          <a:xfrm>
            <a:off x="583346" y="4750713"/>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Domains simplify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discovery</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consumption</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of data across the organization, thus allowing business optimized consumption</a:t>
            </a:r>
          </a:p>
        </p:txBody>
      </p:sp>
      <p:cxnSp>
        <p:nvCxnSpPr>
          <p:cNvPr id="59" name="Straight Connector 58">
            <a:extLst>
              <a:ext uri="{FF2B5EF4-FFF2-40B4-BE49-F238E27FC236}">
                <a16:creationId xmlns:a16="http://schemas.microsoft.com/office/drawing/2014/main" id="{A7D8AAA4-1E86-9D4C-A815-2F2508241EB2}"/>
              </a:ext>
              <a:ext uri="{C183D7F6-B498-43B3-948B-1728B52AA6E4}">
                <adec:decorative xmlns:adec="http://schemas.microsoft.com/office/drawing/2017/decorative" val="1"/>
              </a:ext>
            </a:extLst>
          </p:cNvPr>
          <p:cNvCxnSpPr>
            <a:cxnSpLocks/>
          </p:cNvCxnSpPr>
          <p:nvPr/>
        </p:nvCxnSpPr>
        <p:spPr>
          <a:xfrm>
            <a:off x="684741" y="5486618"/>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0966EE3-3FD2-0F46-8A34-4F19B7044288}"/>
              </a:ext>
            </a:extLst>
          </p:cNvPr>
          <p:cNvSpPr txBox="1"/>
          <p:nvPr/>
        </p:nvSpPr>
        <p:spPr>
          <a:xfrm>
            <a:off x="583346" y="5576195"/>
            <a:ext cx="3969409" cy="46166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Avoid data swamps by endorsing certain data as</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 certified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or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promoted</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thus encouraging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reuse</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p>
        </p:txBody>
      </p:sp>
      <p:sp>
        <p:nvSpPr>
          <p:cNvPr id="7" name="Rounded Rectangle 5">
            <a:extLst>
              <a:ext uri="{FF2B5EF4-FFF2-40B4-BE49-F238E27FC236}">
                <a16:creationId xmlns:a16="http://schemas.microsoft.com/office/drawing/2014/main" id="{B9EA9C58-74DD-7943-B12F-97AC4E87A0F8}"/>
              </a:ext>
              <a:ext uri="{C183D7F6-B498-43B3-948B-1728B52AA6E4}">
                <adec:decorative xmlns:adec="http://schemas.microsoft.com/office/drawing/2017/decorative" val="1"/>
              </a:ext>
            </a:extLst>
          </p:cNvPr>
          <p:cNvSpPr/>
          <p:nvPr/>
        </p:nvSpPr>
        <p:spPr bwMode="auto">
          <a:xfrm>
            <a:off x="4799207" y="2126515"/>
            <a:ext cx="7097546" cy="4455037"/>
          </a:xfrm>
          <a:prstGeom prst="roundRect">
            <a:avLst>
              <a:gd name="adj" fmla="val 2796"/>
            </a:avLst>
          </a:prstGeom>
          <a:solidFill>
            <a:schemeClr val="bg1">
              <a:lumMod val="95000"/>
            </a:schemeClr>
          </a:solidFill>
          <a:ln w="19050">
            <a:solidFill>
              <a:schemeClr val="accent5"/>
            </a:solid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1919"/>
                  </a:gs>
                  <a:gs pos="26437">
                    <a:srgbClr val="001919"/>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 name="Rounded Rectangle 45">
            <a:extLst>
              <a:ext uri="{FF2B5EF4-FFF2-40B4-BE49-F238E27FC236}">
                <a16:creationId xmlns:a16="http://schemas.microsoft.com/office/drawing/2014/main" id="{B0AED4DF-41AB-8A43-96D6-7A98828411AD}"/>
              </a:ext>
              <a:ext uri="{C183D7F6-B498-43B3-948B-1728B52AA6E4}">
                <adec:decorative xmlns:adec="http://schemas.microsoft.com/office/drawing/2017/decorative" val="1"/>
              </a:ext>
            </a:extLst>
          </p:cNvPr>
          <p:cNvSpPr/>
          <p:nvPr/>
        </p:nvSpPr>
        <p:spPr>
          <a:xfrm>
            <a:off x="4986230" y="3192577"/>
            <a:ext cx="6723500" cy="3219083"/>
          </a:xfrm>
          <a:prstGeom prst="roundRect">
            <a:avLst>
              <a:gd name="adj" fmla="val 3289"/>
            </a:avLst>
          </a:prstGeom>
          <a:gradFill>
            <a:gsLst>
              <a:gs pos="54000">
                <a:schemeClr val="accent6"/>
              </a:gs>
              <a:gs pos="0">
                <a:schemeClr val="accent4"/>
              </a:gs>
            </a:gsLst>
            <a:path path="circle">
              <a:fillToRect l="100000" t="100000"/>
            </a:path>
          </a:gradFill>
          <a:ln w="51197" cap="flat">
            <a:noFill/>
            <a:prstDash val="solid"/>
            <a:miter/>
          </a:ln>
          <a:effectLst>
            <a:outerShdw blurRad="254000" dist="381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9" name="Rounded Rectangle 45">
            <a:extLst>
              <a:ext uri="{FF2B5EF4-FFF2-40B4-BE49-F238E27FC236}">
                <a16:creationId xmlns:a16="http://schemas.microsoft.com/office/drawing/2014/main" id="{51106E9C-9FE3-B748-A341-315D044F672B}"/>
              </a:ext>
              <a:ext uri="{C183D7F6-B498-43B3-948B-1728B52AA6E4}">
                <adec:decorative xmlns:adec="http://schemas.microsoft.com/office/drawing/2017/decorative" val="1"/>
              </a:ext>
            </a:extLst>
          </p:cNvPr>
          <p:cNvSpPr/>
          <p:nvPr/>
        </p:nvSpPr>
        <p:spPr>
          <a:xfrm>
            <a:off x="5178657" y="4299292"/>
            <a:ext cx="6324595" cy="182880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err="1">
                <a:ln w="3175">
                  <a:noFill/>
                </a:ln>
                <a:gradFill>
                  <a:gsLst>
                    <a:gs pos="8621">
                      <a:srgbClr val="001919"/>
                    </a:gs>
                    <a:gs pos="20225">
                      <a:srgbClr val="001919"/>
                    </a:gs>
                  </a:gsLst>
                  <a:lin ang="5400000" scaled="1"/>
                </a:gradFill>
                <a:effectLst/>
                <a:uLnTx/>
                <a:uFillTx/>
                <a:latin typeface="Segoe UI" panose="020B0502040204020203" pitchFamily="34" charset="0"/>
                <a:ea typeface="+mn-ea"/>
                <a:cs typeface="Segoe UI" panose="020B0502040204020203" pitchFamily="34" charset="0"/>
              </a:rPr>
              <a:t>OneLake</a:t>
            </a:r>
            <a:endParaRPr kumimoji="0" lang="en-US" sz="2000" b="0" i="0" u="none" strike="noStrike" kern="1200" cap="none" spc="0" normalizeH="0" baseline="0" noProof="0">
              <a:ln w="3175">
                <a:noFill/>
              </a:ln>
              <a:gradFill>
                <a:gsLst>
                  <a:gs pos="8621">
                    <a:srgbClr val="001919"/>
                  </a:gs>
                  <a:gs pos="20225">
                    <a:srgbClr val="001919"/>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Rounded Rectangle 9">
            <a:extLst>
              <a:ext uri="{FF2B5EF4-FFF2-40B4-BE49-F238E27FC236}">
                <a16:creationId xmlns:a16="http://schemas.microsoft.com/office/drawing/2014/main" id="{1963FBA5-0C35-0049-B139-4E3278FA1CE4}"/>
              </a:ext>
              <a:ext uri="{C183D7F6-B498-43B3-948B-1728B52AA6E4}">
                <adec:decorative xmlns:adec="http://schemas.microsoft.com/office/drawing/2017/decorative" val="1"/>
              </a:ext>
            </a:extLst>
          </p:cNvPr>
          <p:cNvSpPr/>
          <p:nvPr/>
        </p:nvSpPr>
        <p:spPr>
          <a:xfrm>
            <a:off x="6242641"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engineering</a:t>
            </a:r>
          </a:p>
        </p:txBody>
      </p:sp>
      <p:sp>
        <p:nvSpPr>
          <p:cNvPr id="11" name="Rounded Rectangle 10">
            <a:extLst>
              <a:ext uri="{FF2B5EF4-FFF2-40B4-BE49-F238E27FC236}">
                <a16:creationId xmlns:a16="http://schemas.microsoft.com/office/drawing/2014/main" id="{A97F50DB-C027-EE4C-B60E-A9D51D5B38F2}"/>
              </a:ext>
              <a:ext uri="{C183D7F6-B498-43B3-948B-1728B52AA6E4}">
                <adec:decorative xmlns:adec="http://schemas.microsoft.com/office/drawing/2017/decorative" val="1"/>
              </a:ext>
            </a:extLst>
          </p:cNvPr>
          <p:cNvSpPr/>
          <p:nvPr/>
        </p:nvSpPr>
        <p:spPr>
          <a:xfrm>
            <a:off x="10581293"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Business</a:t>
            </a:r>
            <a:b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intelligence</a:t>
            </a:r>
          </a:p>
        </p:txBody>
      </p:sp>
      <p:sp>
        <p:nvSpPr>
          <p:cNvPr id="12" name="Rounded Rectangle 13">
            <a:extLst>
              <a:ext uri="{FF2B5EF4-FFF2-40B4-BE49-F238E27FC236}">
                <a16:creationId xmlns:a16="http://schemas.microsoft.com/office/drawing/2014/main" id="{C9732FD2-DDBA-EA4B-A538-C818654CB731}"/>
              </a:ext>
              <a:ext uri="{C183D7F6-B498-43B3-948B-1728B52AA6E4}">
                <adec:decorative xmlns:adec="http://schemas.microsoft.com/office/drawing/2017/decorative" val="1"/>
              </a:ext>
            </a:extLst>
          </p:cNvPr>
          <p:cNvSpPr/>
          <p:nvPr/>
        </p:nvSpPr>
        <p:spPr>
          <a:xfrm>
            <a:off x="5157978"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warehousing</a:t>
            </a:r>
          </a:p>
        </p:txBody>
      </p:sp>
      <p:sp>
        <p:nvSpPr>
          <p:cNvPr id="13" name="Rounded Rectangle 15">
            <a:extLst>
              <a:ext uri="{FF2B5EF4-FFF2-40B4-BE49-F238E27FC236}">
                <a16:creationId xmlns:a16="http://schemas.microsoft.com/office/drawing/2014/main" id="{A77559F0-B70C-B645-9B3F-6086821858A2}"/>
              </a:ext>
              <a:ext uri="{C183D7F6-B498-43B3-948B-1728B52AA6E4}">
                <adec:decorative xmlns:adec="http://schemas.microsoft.com/office/drawing/2017/decorative" val="1"/>
              </a:ext>
            </a:extLst>
          </p:cNvPr>
          <p:cNvSpPr/>
          <p:nvPr/>
        </p:nvSpPr>
        <p:spPr>
          <a:xfrm>
            <a:off x="7327304"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a:t>
            </a:r>
            <a:b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integration</a:t>
            </a:r>
          </a:p>
        </p:txBody>
      </p:sp>
      <p:sp>
        <p:nvSpPr>
          <p:cNvPr id="14" name="Rounded Rectangle 16">
            <a:extLst>
              <a:ext uri="{FF2B5EF4-FFF2-40B4-BE49-F238E27FC236}">
                <a16:creationId xmlns:a16="http://schemas.microsoft.com/office/drawing/2014/main" id="{0AD99C63-5945-7640-83A4-43BBBBFA0BA0}"/>
              </a:ext>
              <a:ext uri="{C183D7F6-B498-43B3-948B-1728B52AA6E4}">
                <adec:decorative xmlns:adec="http://schemas.microsoft.com/office/drawing/2017/decorative" val="1"/>
              </a:ext>
            </a:extLst>
          </p:cNvPr>
          <p:cNvSpPr/>
          <p:nvPr/>
        </p:nvSpPr>
        <p:spPr>
          <a:xfrm>
            <a:off x="8411967"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a:t>
            </a:r>
            <a:r>
              <a:rPr kumimoji="0" lang="en-US" sz="11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cience</a:t>
            </a: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5" name="Rounded Rectangle 20">
            <a:extLst>
              <a:ext uri="{FF2B5EF4-FFF2-40B4-BE49-F238E27FC236}">
                <a16:creationId xmlns:a16="http://schemas.microsoft.com/office/drawing/2014/main" id="{B5685D44-0894-DB4A-A797-7811E0623F3F}"/>
              </a:ext>
              <a:ext uri="{C183D7F6-B498-43B3-948B-1728B52AA6E4}">
                <adec:decorative xmlns:adec="http://schemas.microsoft.com/office/drawing/2017/decorative" val="1"/>
              </a:ext>
            </a:extLst>
          </p:cNvPr>
          <p:cNvSpPr/>
          <p:nvPr/>
        </p:nvSpPr>
        <p:spPr>
          <a:xfrm>
            <a:off x="9496630"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analytics</a:t>
            </a:r>
          </a:p>
        </p:txBody>
      </p:sp>
      <p:cxnSp>
        <p:nvCxnSpPr>
          <p:cNvPr id="16" name="Straight Connector 15">
            <a:extLst>
              <a:ext uri="{FF2B5EF4-FFF2-40B4-BE49-F238E27FC236}">
                <a16:creationId xmlns:a16="http://schemas.microsoft.com/office/drawing/2014/main" id="{B87D7999-9D54-774C-B0CE-7A40FE7CC619}"/>
              </a:ext>
              <a:ext uri="{C183D7F6-B498-43B3-948B-1728B52AA6E4}">
                <adec:decorative xmlns:adec="http://schemas.microsoft.com/office/drawing/2017/decorative" val="1"/>
              </a:ext>
            </a:extLst>
          </p:cNvPr>
          <p:cNvCxnSpPr>
            <a:cxnSpLocks/>
          </p:cNvCxnSpPr>
          <p:nvPr/>
        </p:nvCxnSpPr>
        <p:spPr>
          <a:xfrm>
            <a:off x="5631977"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7" name="Straight Connector 16">
            <a:extLst>
              <a:ext uri="{FF2B5EF4-FFF2-40B4-BE49-F238E27FC236}">
                <a16:creationId xmlns:a16="http://schemas.microsoft.com/office/drawing/2014/main" id="{A9102EC8-3CD5-7B42-B803-072686A5A831}"/>
              </a:ext>
              <a:ext uri="{C183D7F6-B498-43B3-948B-1728B52AA6E4}">
                <adec:decorative xmlns:adec="http://schemas.microsoft.com/office/drawing/2017/decorative" val="1"/>
              </a:ext>
            </a:extLst>
          </p:cNvPr>
          <p:cNvCxnSpPr>
            <a:cxnSpLocks/>
          </p:cNvCxnSpPr>
          <p:nvPr/>
        </p:nvCxnSpPr>
        <p:spPr>
          <a:xfrm>
            <a:off x="6716640"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8" name="Straight Connector 17">
            <a:extLst>
              <a:ext uri="{FF2B5EF4-FFF2-40B4-BE49-F238E27FC236}">
                <a16:creationId xmlns:a16="http://schemas.microsoft.com/office/drawing/2014/main" id="{AAC83ABB-DB81-4E44-8C91-3265F5337CED}"/>
              </a:ext>
              <a:ext uri="{C183D7F6-B498-43B3-948B-1728B52AA6E4}">
                <adec:decorative xmlns:adec="http://schemas.microsoft.com/office/drawing/2017/decorative" val="1"/>
              </a:ext>
            </a:extLst>
          </p:cNvPr>
          <p:cNvCxnSpPr>
            <a:cxnSpLocks/>
          </p:cNvCxnSpPr>
          <p:nvPr/>
        </p:nvCxnSpPr>
        <p:spPr>
          <a:xfrm>
            <a:off x="7801303"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9" name="Straight Connector 18">
            <a:extLst>
              <a:ext uri="{FF2B5EF4-FFF2-40B4-BE49-F238E27FC236}">
                <a16:creationId xmlns:a16="http://schemas.microsoft.com/office/drawing/2014/main" id="{B0D0DCA1-B184-6640-B97E-DAD273C8A5F7}"/>
              </a:ext>
              <a:ext uri="{C183D7F6-B498-43B3-948B-1728B52AA6E4}">
                <adec:decorative xmlns:adec="http://schemas.microsoft.com/office/drawing/2017/decorative" val="1"/>
              </a:ext>
            </a:extLst>
          </p:cNvPr>
          <p:cNvCxnSpPr>
            <a:cxnSpLocks/>
          </p:cNvCxnSpPr>
          <p:nvPr/>
        </p:nvCxnSpPr>
        <p:spPr>
          <a:xfrm>
            <a:off x="8885966"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0" name="Straight Connector 19">
            <a:extLst>
              <a:ext uri="{FF2B5EF4-FFF2-40B4-BE49-F238E27FC236}">
                <a16:creationId xmlns:a16="http://schemas.microsoft.com/office/drawing/2014/main" id="{A17F4EC7-1398-C949-B1DA-78C8EA952216}"/>
              </a:ext>
              <a:ext uri="{C183D7F6-B498-43B3-948B-1728B52AA6E4}">
                <adec:decorative xmlns:adec="http://schemas.microsoft.com/office/drawing/2017/decorative" val="1"/>
              </a:ext>
            </a:extLst>
          </p:cNvPr>
          <p:cNvCxnSpPr>
            <a:cxnSpLocks/>
          </p:cNvCxnSpPr>
          <p:nvPr/>
        </p:nvCxnSpPr>
        <p:spPr>
          <a:xfrm>
            <a:off x="9970629"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1" name="Straight Connector 20">
            <a:extLst>
              <a:ext uri="{FF2B5EF4-FFF2-40B4-BE49-F238E27FC236}">
                <a16:creationId xmlns:a16="http://schemas.microsoft.com/office/drawing/2014/main" id="{5D3ED0D3-A63C-AA4D-AE15-7CE183D161BD}"/>
              </a:ext>
              <a:ext uri="{C183D7F6-B498-43B3-948B-1728B52AA6E4}">
                <adec:decorative xmlns:adec="http://schemas.microsoft.com/office/drawing/2017/decorative" val="1"/>
              </a:ext>
            </a:extLst>
          </p:cNvPr>
          <p:cNvCxnSpPr>
            <a:cxnSpLocks/>
          </p:cNvCxnSpPr>
          <p:nvPr/>
        </p:nvCxnSpPr>
        <p:spPr>
          <a:xfrm>
            <a:off x="11055292" y="3581264"/>
            <a:ext cx="0" cy="695666"/>
          </a:xfrm>
          <a:prstGeom prst="line">
            <a:avLst/>
          </a:prstGeom>
          <a:noFill/>
          <a:ln w="12700" cap="flat" cmpd="sng" algn="ctr">
            <a:solidFill>
              <a:schemeClr val="bg1"/>
            </a:solidFill>
            <a:prstDash val="solid"/>
            <a:headEnd type="none" w="med" len="med"/>
            <a:tailEnd type="arrow" w="med" len="med"/>
          </a:ln>
          <a:effectLst/>
        </p:spPr>
      </p:cxnSp>
      <p:sp>
        <p:nvSpPr>
          <p:cNvPr id="22" name="Rounded Rectangle 45">
            <a:extLst>
              <a:ext uri="{FF2B5EF4-FFF2-40B4-BE49-F238E27FC236}">
                <a16:creationId xmlns:a16="http://schemas.microsoft.com/office/drawing/2014/main" id="{1C21577D-19A3-F347-B356-EF570FBE8773}"/>
              </a:ext>
              <a:ext uri="{C183D7F6-B498-43B3-948B-1728B52AA6E4}">
                <adec:decorative xmlns:adec="http://schemas.microsoft.com/office/drawing/2017/decorative" val="1"/>
              </a:ext>
            </a:extLst>
          </p:cNvPr>
          <p:cNvSpPr/>
          <p:nvPr/>
        </p:nvSpPr>
        <p:spPr>
          <a:xfrm>
            <a:off x="5178657" y="4296211"/>
            <a:ext cx="6324595" cy="1828800"/>
          </a:xfrm>
          <a:prstGeom prst="roundRect">
            <a:avLst>
              <a:gd name="adj" fmla="val 2747"/>
            </a:avLst>
          </a:prstGeom>
          <a:noFill/>
          <a:ln w="41275">
            <a:solidFill>
              <a:schemeClr val="tx1"/>
            </a:solidFill>
            <a:prstDash val="sysDot"/>
            <a:headEnd type="none" w="med" len="med"/>
            <a:tailEnd type="none" w="med" len="med"/>
          </a:ln>
          <a:effectLst>
            <a:outerShdw blurRad="2540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1919"/>
                  </a:gs>
                  <a:gs pos="20225">
                    <a:srgbClr val="001919"/>
                  </a:gs>
                </a:gsLst>
                <a:lin ang="5400000" scaled="1"/>
              </a:gradFill>
              <a:effectLst/>
              <a:uLnTx/>
              <a:uFillTx/>
              <a:latin typeface="Calibri Light" panose="020F0302020204030204"/>
              <a:ea typeface="+mn-ea"/>
              <a:cs typeface="Segoe UI" pitchFamily="34" charset="0"/>
            </a:endParaRPr>
          </a:p>
        </p:txBody>
      </p:sp>
      <p:sp>
        <p:nvSpPr>
          <p:cNvPr id="23" name="TextBox 22">
            <a:extLst>
              <a:ext uri="{FF2B5EF4-FFF2-40B4-BE49-F238E27FC236}">
                <a16:creationId xmlns:a16="http://schemas.microsoft.com/office/drawing/2014/main" id="{3FE5A673-2886-ED45-AA03-652D149A9338}"/>
              </a:ext>
              <a:ext uri="{C183D7F6-B498-43B3-948B-1728B52AA6E4}">
                <adec:decorative xmlns:adec="http://schemas.microsoft.com/office/drawing/2017/decorative" val="1"/>
              </a:ext>
            </a:extLst>
          </p:cNvPr>
          <p:cNvSpPr txBox="1"/>
          <p:nvPr/>
        </p:nvSpPr>
        <p:spPr>
          <a:xfrm>
            <a:off x="6561173" y="3896101"/>
            <a:ext cx="3566818" cy="400110"/>
          </a:xfrm>
          <a:prstGeom prst="rect">
            <a:avLst/>
          </a:prstGeom>
          <a:solidFill>
            <a:schemeClr val="tx2"/>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
        <p:nvSpPr>
          <p:cNvPr id="24" name="Rounded Rectangle 23">
            <a:extLst>
              <a:ext uri="{FF2B5EF4-FFF2-40B4-BE49-F238E27FC236}">
                <a16:creationId xmlns:a16="http://schemas.microsoft.com/office/drawing/2014/main" id="{479EA4EB-7AB2-1041-A485-B4BBE3785543}"/>
              </a:ext>
              <a:ext uri="{C183D7F6-B498-43B3-948B-1728B52AA6E4}">
                <adec:decorative xmlns:adec="http://schemas.microsoft.com/office/drawing/2017/decorative" val="1"/>
              </a:ext>
            </a:extLst>
          </p:cNvPr>
          <p:cNvSpPr/>
          <p:nvPr/>
        </p:nvSpPr>
        <p:spPr bwMode="auto">
          <a:xfrm>
            <a:off x="5572197" y="4777951"/>
            <a:ext cx="2094809"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Sales</a:t>
            </a:r>
          </a:p>
        </p:txBody>
      </p:sp>
      <p:sp>
        <p:nvSpPr>
          <p:cNvPr id="25" name="Rounded Rectangle 24">
            <a:extLst>
              <a:ext uri="{FF2B5EF4-FFF2-40B4-BE49-F238E27FC236}">
                <a16:creationId xmlns:a16="http://schemas.microsoft.com/office/drawing/2014/main" id="{26F5D94D-8C85-F140-8A9B-A16369B944FB}"/>
              </a:ext>
              <a:ext uri="{C183D7F6-B498-43B3-948B-1728B52AA6E4}">
                <adec:decorative xmlns:adec="http://schemas.microsoft.com/office/drawing/2017/decorative" val="1"/>
              </a:ext>
            </a:extLst>
          </p:cNvPr>
          <p:cNvSpPr/>
          <p:nvPr/>
        </p:nvSpPr>
        <p:spPr bwMode="auto">
          <a:xfrm>
            <a:off x="7767948" y="4777951"/>
            <a:ext cx="2119348"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Marketing</a:t>
            </a:r>
          </a:p>
        </p:txBody>
      </p:sp>
      <p:sp>
        <p:nvSpPr>
          <p:cNvPr id="26" name="Rounded Rectangle 25">
            <a:extLst>
              <a:ext uri="{FF2B5EF4-FFF2-40B4-BE49-F238E27FC236}">
                <a16:creationId xmlns:a16="http://schemas.microsoft.com/office/drawing/2014/main" id="{BC3FA13C-C54F-DF46-A708-8D5652D6E435}"/>
              </a:ext>
              <a:ext uri="{C183D7F6-B498-43B3-948B-1728B52AA6E4}">
                <adec:decorative xmlns:adec="http://schemas.microsoft.com/office/drawing/2017/decorative" val="1"/>
              </a:ext>
            </a:extLst>
          </p:cNvPr>
          <p:cNvSpPr/>
          <p:nvPr/>
        </p:nvSpPr>
        <p:spPr bwMode="auto">
          <a:xfrm>
            <a:off x="9970629" y="4777951"/>
            <a:ext cx="1084663"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Finance</a:t>
            </a:r>
          </a:p>
        </p:txBody>
      </p:sp>
      <p:grpSp>
        <p:nvGrpSpPr>
          <p:cNvPr id="27" name="Group 26">
            <a:extLst>
              <a:ext uri="{FF2B5EF4-FFF2-40B4-BE49-F238E27FC236}">
                <a16:creationId xmlns:a16="http://schemas.microsoft.com/office/drawing/2014/main" id="{95C4C1EB-D7A6-2648-B326-6A47EF53EBF0}"/>
              </a:ext>
              <a:ext uri="{C183D7F6-B498-43B3-948B-1728B52AA6E4}">
                <adec:decorative xmlns:adec="http://schemas.microsoft.com/office/drawing/2017/decorative" val="1"/>
              </a:ext>
            </a:extLst>
          </p:cNvPr>
          <p:cNvGrpSpPr/>
          <p:nvPr/>
        </p:nvGrpSpPr>
        <p:grpSpPr>
          <a:xfrm>
            <a:off x="5637850" y="4858682"/>
            <a:ext cx="969264" cy="843151"/>
            <a:chOff x="5510505" y="4143712"/>
            <a:chExt cx="969264" cy="843151"/>
          </a:xfrm>
        </p:grpSpPr>
        <p:sp>
          <p:nvSpPr>
            <p:cNvPr id="28" name="Rounded Rectangle 20">
              <a:extLst>
                <a:ext uri="{FF2B5EF4-FFF2-40B4-BE49-F238E27FC236}">
                  <a16:creationId xmlns:a16="http://schemas.microsoft.com/office/drawing/2014/main" id="{83117F9C-1B1A-0F42-9B1A-28D7296214DF}"/>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POS sales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Certified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84DBD9C5-FBBC-FD42-8580-523EB35E5BC2}"/>
                </a:ext>
              </a:extLst>
            </p:cNvPr>
            <p:cNvGrpSpPr/>
            <p:nvPr/>
          </p:nvGrpSpPr>
          <p:grpSpPr>
            <a:xfrm>
              <a:off x="5856159" y="4210115"/>
              <a:ext cx="276526" cy="225520"/>
              <a:chOff x="5752319" y="3973823"/>
              <a:chExt cx="630064" cy="513843"/>
            </a:xfrm>
          </p:grpSpPr>
          <p:sp>
            <p:nvSpPr>
              <p:cNvPr id="30" name="Freeform 90">
                <a:extLst>
                  <a:ext uri="{FF2B5EF4-FFF2-40B4-BE49-F238E27FC236}">
                    <a16:creationId xmlns:a16="http://schemas.microsoft.com/office/drawing/2014/main" id="{098E6CCF-E078-4B4A-A90E-1CFFFB2B1D2A}"/>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1" name="Freeform 91">
                <a:extLst>
                  <a:ext uri="{FF2B5EF4-FFF2-40B4-BE49-F238E27FC236}">
                    <a16:creationId xmlns:a16="http://schemas.microsoft.com/office/drawing/2014/main" id="{A573760E-C681-DF4C-8FA8-6949DA6FF0F6}"/>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32" name="Group 31">
            <a:extLst>
              <a:ext uri="{FF2B5EF4-FFF2-40B4-BE49-F238E27FC236}">
                <a16:creationId xmlns:a16="http://schemas.microsoft.com/office/drawing/2014/main" id="{5C053007-C4A0-0C4E-9769-D8B5EF0A8E06}"/>
              </a:ext>
              <a:ext uri="{C183D7F6-B498-43B3-948B-1728B52AA6E4}">
                <adec:decorative xmlns:adec="http://schemas.microsoft.com/office/drawing/2017/decorative" val="1"/>
              </a:ext>
            </a:extLst>
          </p:cNvPr>
          <p:cNvGrpSpPr/>
          <p:nvPr/>
        </p:nvGrpSpPr>
        <p:grpSpPr>
          <a:xfrm>
            <a:off x="6642243" y="4858682"/>
            <a:ext cx="969264" cy="843151"/>
            <a:chOff x="5510505" y="4143712"/>
            <a:chExt cx="969264" cy="843151"/>
          </a:xfrm>
        </p:grpSpPr>
        <p:sp>
          <p:nvSpPr>
            <p:cNvPr id="33" name="Rounded Rectangle 20">
              <a:extLst>
                <a:ext uri="{FF2B5EF4-FFF2-40B4-BE49-F238E27FC236}">
                  <a16:creationId xmlns:a16="http://schemas.microsoft.com/office/drawing/2014/main" id="{4EDDF34B-9886-C54F-A902-963704FB6199}"/>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online sales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Certified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F17F775A-F864-FA44-9ABD-AEF767933F70}"/>
                </a:ext>
              </a:extLst>
            </p:cNvPr>
            <p:cNvGrpSpPr/>
            <p:nvPr/>
          </p:nvGrpSpPr>
          <p:grpSpPr>
            <a:xfrm>
              <a:off x="5856159" y="4210115"/>
              <a:ext cx="276526" cy="225520"/>
              <a:chOff x="5752319" y="3973823"/>
              <a:chExt cx="630064" cy="513843"/>
            </a:xfrm>
          </p:grpSpPr>
          <p:sp>
            <p:nvSpPr>
              <p:cNvPr id="35" name="Freeform 90">
                <a:extLst>
                  <a:ext uri="{FF2B5EF4-FFF2-40B4-BE49-F238E27FC236}">
                    <a16:creationId xmlns:a16="http://schemas.microsoft.com/office/drawing/2014/main" id="{B8DBED65-B6BB-D747-BC00-76293B2A6E79}"/>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6" name="Freeform 91">
                <a:extLst>
                  <a:ext uri="{FF2B5EF4-FFF2-40B4-BE49-F238E27FC236}">
                    <a16:creationId xmlns:a16="http://schemas.microsoft.com/office/drawing/2014/main" id="{9E0922F9-A55B-FF43-830B-DF824F7BBA4F}"/>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37" name="Group 36">
            <a:extLst>
              <a:ext uri="{FF2B5EF4-FFF2-40B4-BE49-F238E27FC236}">
                <a16:creationId xmlns:a16="http://schemas.microsoft.com/office/drawing/2014/main" id="{A6B80C76-C08F-ED47-A0BD-6D946A382467}"/>
              </a:ext>
              <a:ext uri="{C183D7F6-B498-43B3-948B-1728B52AA6E4}">
                <adec:decorative xmlns:adec="http://schemas.microsoft.com/office/drawing/2017/decorative" val="1"/>
              </a:ext>
            </a:extLst>
          </p:cNvPr>
          <p:cNvGrpSpPr/>
          <p:nvPr/>
        </p:nvGrpSpPr>
        <p:grpSpPr>
          <a:xfrm>
            <a:off x="7857429" y="4864282"/>
            <a:ext cx="969264" cy="843151"/>
            <a:chOff x="5510505" y="4143712"/>
            <a:chExt cx="969264" cy="843151"/>
          </a:xfrm>
        </p:grpSpPr>
        <p:sp>
          <p:nvSpPr>
            <p:cNvPr id="38" name="Rounded Rectangle 20">
              <a:extLst>
                <a:ext uri="{FF2B5EF4-FFF2-40B4-BE49-F238E27FC236}">
                  <a16:creationId xmlns:a16="http://schemas.microsoft.com/office/drawing/2014/main" id="{ED5801A8-1B7D-984E-89C9-8C3EE39F5996}"/>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a:t>
              </a:r>
              <a:r>
                <a:rPr kumimoji="0" lang="en-US" sz="1050" b="0" i="0" u="none" strike="noStrike" kern="1200" cap="none" spc="0" normalizeH="0" baseline="0" noProof="0" err="1">
                  <a:ln>
                    <a:noFill/>
                  </a:ln>
                  <a:solidFill>
                    <a:srgbClr val="000000"/>
                  </a:solidFill>
                  <a:effectLst/>
                  <a:uLnTx/>
                  <a:uFillTx/>
                  <a:latin typeface="Segoe UI"/>
                  <a:ea typeface="+mn-ea"/>
                  <a:cs typeface="+mn-cs"/>
                </a:rPr>
                <a:t>ustomer</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A7CDEEB1-0AA4-3C40-8A4C-68A201F104AF}"/>
                </a:ext>
              </a:extLst>
            </p:cNvPr>
            <p:cNvGrpSpPr/>
            <p:nvPr/>
          </p:nvGrpSpPr>
          <p:grpSpPr>
            <a:xfrm>
              <a:off x="5856159" y="4210115"/>
              <a:ext cx="276526" cy="225520"/>
              <a:chOff x="5752319" y="3973823"/>
              <a:chExt cx="630064" cy="513843"/>
            </a:xfrm>
          </p:grpSpPr>
          <p:sp>
            <p:nvSpPr>
              <p:cNvPr id="40" name="Freeform 90">
                <a:extLst>
                  <a:ext uri="{FF2B5EF4-FFF2-40B4-BE49-F238E27FC236}">
                    <a16:creationId xmlns:a16="http://schemas.microsoft.com/office/drawing/2014/main" id="{DC63B481-61F3-D748-B47A-448B1DD77AED}"/>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41" name="Freeform 91">
                <a:extLst>
                  <a:ext uri="{FF2B5EF4-FFF2-40B4-BE49-F238E27FC236}">
                    <a16:creationId xmlns:a16="http://schemas.microsoft.com/office/drawing/2014/main" id="{D6E2E8F1-3E78-3E4C-AF3D-CDFD0A3923C1}"/>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42" name="Group 41">
            <a:extLst>
              <a:ext uri="{FF2B5EF4-FFF2-40B4-BE49-F238E27FC236}">
                <a16:creationId xmlns:a16="http://schemas.microsoft.com/office/drawing/2014/main" id="{894D9947-DAF3-0944-9A13-BE96B45CA5E6}"/>
              </a:ext>
              <a:ext uri="{C183D7F6-B498-43B3-948B-1728B52AA6E4}">
                <adec:decorative xmlns:adec="http://schemas.microsoft.com/office/drawing/2017/decorative" val="1"/>
              </a:ext>
            </a:extLst>
          </p:cNvPr>
          <p:cNvGrpSpPr/>
          <p:nvPr/>
        </p:nvGrpSpPr>
        <p:grpSpPr>
          <a:xfrm>
            <a:off x="8861822" y="4864282"/>
            <a:ext cx="969264" cy="843151"/>
            <a:chOff x="5510505" y="4143712"/>
            <a:chExt cx="969264" cy="843151"/>
          </a:xfrm>
        </p:grpSpPr>
        <p:sp>
          <p:nvSpPr>
            <p:cNvPr id="43" name="Rounded Rectangle 20">
              <a:extLst>
                <a:ext uri="{FF2B5EF4-FFF2-40B4-BE49-F238E27FC236}">
                  <a16:creationId xmlns:a16="http://schemas.microsoft.com/office/drawing/2014/main" id="{820B41BF-CD7E-4446-ABD1-82C874C1ECBC}"/>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ads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Promoted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3D4D4F4B-175D-AF45-94EE-6FBAC9AD1ED1}"/>
                </a:ext>
              </a:extLst>
            </p:cNvPr>
            <p:cNvGrpSpPr/>
            <p:nvPr/>
          </p:nvGrpSpPr>
          <p:grpSpPr>
            <a:xfrm>
              <a:off x="5856159" y="4210115"/>
              <a:ext cx="276526" cy="225520"/>
              <a:chOff x="5752319" y="3973823"/>
              <a:chExt cx="630064" cy="513843"/>
            </a:xfrm>
          </p:grpSpPr>
          <p:sp>
            <p:nvSpPr>
              <p:cNvPr id="45" name="Freeform 90">
                <a:extLst>
                  <a:ext uri="{FF2B5EF4-FFF2-40B4-BE49-F238E27FC236}">
                    <a16:creationId xmlns:a16="http://schemas.microsoft.com/office/drawing/2014/main" id="{BBB521BD-61EF-9C46-BBA2-A9B1795FF715}"/>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46" name="Freeform 91">
                <a:extLst>
                  <a:ext uri="{FF2B5EF4-FFF2-40B4-BE49-F238E27FC236}">
                    <a16:creationId xmlns:a16="http://schemas.microsoft.com/office/drawing/2014/main" id="{BA183A66-1B2F-C74B-BFD5-738A3A0B7322}"/>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47" name="Group 46">
            <a:extLst>
              <a:ext uri="{FF2B5EF4-FFF2-40B4-BE49-F238E27FC236}">
                <a16:creationId xmlns:a16="http://schemas.microsoft.com/office/drawing/2014/main" id="{43DBF9AB-3D32-614C-B36F-9E461A9C3849}"/>
              </a:ext>
              <a:ext uri="{C183D7F6-B498-43B3-948B-1728B52AA6E4}">
                <adec:decorative xmlns:adec="http://schemas.microsoft.com/office/drawing/2017/decorative" val="1"/>
              </a:ext>
            </a:extLst>
          </p:cNvPr>
          <p:cNvGrpSpPr/>
          <p:nvPr/>
        </p:nvGrpSpPr>
        <p:grpSpPr>
          <a:xfrm>
            <a:off x="10026912" y="4858682"/>
            <a:ext cx="969264" cy="843151"/>
            <a:chOff x="5510505" y="4143712"/>
            <a:chExt cx="969264" cy="843151"/>
          </a:xfrm>
        </p:grpSpPr>
        <p:sp>
          <p:nvSpPr>
            <p:cNvPr id="48" name="Rounded Rectangle 20">
              <a:extLst>
                <a:ext uri="{FF2B5EF4-FFF2-40B4-BE49-F238E27FC236}">
                  <a16:creationId xmlns:a16="http://schemas.microsoft.com/office/drawing/2014/main" id="{7060EB40-82A2-D246-B121-181990ADF594}"/>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expenses</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500" b="1" i="0" u="none" strike="noStrike" kern="1200" cap="none" spc="0" normalizeH="0" baseline="0" noProof="0">
                <a:ln>
                  <a:noFill/>
                </a:ln>
                <a:solidFill>
                  <a:srgbClr val="000000"/>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776AFCFA-B755-6849-94DB-C1BFF94DF42A}"/>
                </a:ext>
              </a:extLst>
            </p:cNvPr>
            <p:cNvGrpSpPr/>
            <p:nvPr/>
          </p:nvGrpSpPr>
          <p:grpSpPr>
            <a:xfrm>
              <a:off x="5856159" y="4210115"/>
              <a:ext cx="276526" cy="225520"/>
              <a:chOff x="5752319" y="3973823"/>
              <a:chExt cx="630064" cy="513843"/>
            </a:xfrm>
          </p:grpSpPr>
          <p:sp>
            <p:nvSpPr>
              <p:cNvPr id="50" name="Freeform 90">
                <a:extLst>
                  <a:ext uri="{FF2B5EF4-FFF2-40B4-BE49-F238E27FC236}">
                    <a16:creationId xmlns:a16="http://schemas.microsoft.com/office/drawing/2014/main" id="{ABE0E65C-C0BE-1043-9615-6E0E44D1C3AE}"/>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1" name="Freeform 91">
                <a:extLst>
                  <a:ext uri="{FF2B5EF4-FFF2-40B4-BE49-F238E27FC236}">
                    <a16:creationId xmlns:a16="http://schemas.microsoft.com/office/drawing/2014/main" id="{B7857DDF-04BE-B840-8657-01DBCCAB3E3A}"/>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sp>
        <p:nvSpPr>
          <p:cNvPr id="62" name="Flowchart: Preparation 44">
            <a:extLst>
              <a:ext uri="{FF2B5EF4-FFF2-40B4-BE49-F238E27FC236}">
                <a16:creationId xmlns:a16="http://schemas.microsoft.com/office/drawing/2014/main" id="{38A28916-7994-A144-8CF2-F7DA8DFFC240}"/>
              </a:ext>
            </a:extLst>
          </p:cNvPr>
          <p:cNvSpPr/>
          <p:nvPr/>
        </p:nvSpPr>
        <p:spPr>
          <a:xfrm>
            <a:off x="6620089" y="1729472"/>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Sales</a:t>
            </a:r>
          </a:p>
        </p:txBody>
      </p:sp>
      <p:sp>
        <p:nvSpPr>
          <p:cNvPr id="63" name="Flowchart: Preparation 39">
            <a:extLst>
              <a:ext uri="{FF2B5EF4-FFF2-40B4-BE49-F238E27FC236}">
                <a16:creationId xmlns:a16="http://schemas.microsoft.com/office/drawing/2014/main" id="{00D7C1E7-1011-1146-8A95-0985DDB17710}"/>
              </a:ext>
            </a:extLst>
          </p:cNvPr>
          <p:cNvSpPr/>
          <p:nvPr/>
        </p:nvSpPr>
        <p:spPr>
          <a:xfrm>
            <a:off x="7899733" y="1692557"/>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Marketing</a:t>
            </a:r>
          </a:p>
        </p:txBody>
      </p:sp>
      <p:sp>
        <p:nvSpPr>
          <p:cNvPr id="64" name="Flowchart: Preparation 41">
            <a:extLst>
              <a:ext uri="{FF2B5EF4-FFF2-40B4-BE49-F238E27FC236}">
                <a16:creationId xmlns:a16="http://schemas.microsoft.com/office/drawing/2014/main" id="{4C1256A5-4871-1944-9D9B-558203F99A84}"/>
              </a:ext>
            </a:extLst>
          </p:cNvPr>
          <p:cNvSpPr/>
          <p:nvPr/>
        </p:nvSpPr>
        <p:spPr>
          <a:xfrm>
            <a:off x="9179377" y="1692557"/>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Finance</a:t>
            </a:r>
          </a:p>
        </p:txBody>
      </p:sp>
      <p:sp>
        <p:nvSpPr>
          <p:cNvPr id="6" name="Slide Number Placeholder 5">
            <a:extLst>
              <a:ext uri="{FF2B5EF4-FFF2-40B4-BE49-F238E27FC236}">
                <a16:creationId xmlns:a16="http://schemas.microsoft.com/office/drawing/2014/main" id="{C2ECCD44-528C-E44A-938D-7ED2A7C52893}"/>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CBFC2F10-8D4A-B04B-973D-95A1A32E58EE}"/>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387214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1" nodeType="clickEffect">
                                  <p:stCondLst>
                                    <p:cond delay="0"/>
                                  </p:stCondLst>
                                  <p:childTnLst>
                                    <p:animMotion origin="layout" path="M 4.58333E-6 3.33333E-6 L -0.19675 0.52777 " pathEditMode="relative" rAng="0" ptsTypes="AA">
                                      <p:cBhvr>
                                        <p:cTn id="47" dur="2000" fill="hold"/>
                                        <p:tgtEl>
                                          <p:spTgt spid="62"/>
                                        </p:tgtEl>
                                        <p:attrNameLst>
                                          <p:attrName>ppt_x</p:attrName>
                                          <p:attrName>ppt_y</p:attrName>
                                        </p:attrNameLst>
                                      </p:cBhvr>
                                      <p:rCtr x="-9844" y="26389"/>
                                    </p:animMotion>
                                  </p:childTnLst>
                                </p:cTn>
                              </p:par>
                            </p:childTnLst>
                          </p:cTn>
                        </p:par>
                        <p:par>
                          <p:cTn id="48" fill="hold">
                            <p:stCondLst>
                              <p:cond delay="2000"/>
                            </p:stCondLst>
                            <p:childTnLst>
                              <p:par>
                                <p:cTn id="49" presetID="1" presetClass="exit" presetSubtype="0" fill="hold" grpId="2" nodeType="afterEffect">
                                  <p:stCondLst>
                                    <p:cond delay="0"/>
                                  </p:stCondLst>
                                  <p:childTnLst>
                                    <p:set>
                                      <p:cBhvr>
                                        <p:cTn id="50" dur="1" fill="hold">
                                          <p:stCondLst>
                                            <p:cond delay="0"/>
                                          </p:stCondLst>
                                        </p:cTn>
                                        <p:tgtEl>
                                          <p:spTgt spid="62"/>
                                        </p:tgtEl>
                                        <p:attrNameLst>
                                          <p:attrName>style.visibility</p:attrName>
                                        </p:attrNameLst>
                                      </p:cBhvr>
                                      <p:to>
                                        <p:strVal val="hidden"/>
                                      </p:to>
                                    </p:se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1.66667E-6 3.33333E-6 L -0.11771 0.525 " pathEditMode="relative" rAng="0" ptsTypes="AA">
                                      <p:cBhvr>
                                        <p:cTn id="57" dur="2000" fill="hold"/>
                                        <p:tgtEl>
                                          <p:spTgt spid="63"/>
                                        </p:tgtEl>
                                        <p:attrNameLst>
                                          <p:attrName>ppt_x</p:attrName>
                                          <p:attrName>ppt_y</p:attrName>
                                        </p:attrNameLst>
                                      </p:cBhvr>
                                      <p:rCtr x="-5885" y="26250"/>
                                    </p:animMotion>
                                  </p:childTnLst>
                                </p:cTn>
                              </p:par>
                            </p:childTnLst>
                          </p:cTn>
                        </p:par>
                        <p:par>
                          <p:cTn id="58" fill="hold">
                            <p:stCondLst>
                              <p:cond delay="4500"/>
                            </p:stCondLst>
                            <p:childTnLst>
                              <p:par>
                                <p:cTn id="59" presetID="10" presetClass="exit" presetSubtype="0" fill="hold" grpId="2" nodeType="after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5500"/>
                            </p:stCondLst>
                            <p:childTnLst>
                              <p:par>
                                <p:cTn id="67" presetID="42" presetClass="path" presetSubtype="0" accel="50000" decel="50000" fill="hold" grpId="1" nodeType="afterEffect">
                                  <p:stCondLst>
                                    <p:cond delay="0"/>
                                  </p:stCondLst>
                                  <p:childTnLst>
                                    <p:animMotion origin="layout" path="M -2.08333E-6 3.33333E-6 L -0.07278 0.5081 " pathEditMode="relative" rAng="0" ptsTypes="AA">
                                      <p:cBhvr>
                                        <p:cTn id="68" dur="2000" fill="hold"/>
                                        <p:tgtEl>
                                          <p:spTgt spid="64"/>
                                        </p:tgtEl>
                                        <p:attrNameLst>
                                          <p:attrName>ppt_x</p:attrName>
                                          <p:attrName>ppt_y</p:attrName>
                                        </p:attrNameLst>
                                      </p:cBhvr>
                                      <p:rCtr x="-3646" y="25394"/>
                                    </p:animMotion>
                                  </p:childTnLst>
                                </p:cTn>
                              </p:par>
                            </p:childTnLst>
                          </p:cTn>
                        </p:par>
                        <p:par>
                          <p:cTn id="69" fill="hold">
                            <p:stCondLst>
                              <p:cond delay="7500"/>
                            </p:stCondLst>
                            <p:childTnLst>
                              <p:par>
                                <p:cTn id="70" presetID="10" presetClass="exit" presetSubtype="0" fill="hold" grpId="2" nodeType="afterEffect">
                                  <p:stCondLst>
                                    <p:cond delay="0"/>
                                  </p:stCondLst>
                                  <p:childTnLst>
                                    <p:animEffect transition="out" filter="fade">
                                      <p:cBhvr>
                                        <p:cTn id="71" dur="500"/>
                                        <p:tgtEl>
                                          <p:spTgt spid="64"/>
                                        </p:tgtEl>
                                      </p:cBhvr>
                                    </p:animEffect>
                                    <p:set>
                                      <p:cBhvr>
                                        <p:cTn id="72" dur="1" fill="hold">
                                          <p:stCondLst>
                                            <p:cond delay="499"/>
                                          </p:stCondLst>
                                        </p:cTn>
                                        <p:tgtEl>
                                          <p:spTgt spid="64"/>
                                        </p:tgtEl>
                                        <p:attrNameLst>
                                          <p:attrName>style.visibility</p:attrName>
                                        </p:attrNameLst>
                                      </p:cBhvr>
                                      <p:to>
                                        <p:strVal val="hidden"/>
                                      </p:to>
                                    </p:se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6" grpId="0"/>
      <p:bldP spid="58" grpId="0"/>
      <p:bldP spid="60" grpId="0"/>
      <p:bldP spid="24" grpId="0" animBg="1"/>
      <p:bldP spid="25" grpId="0" animBg="1"/>
      <p:bldP spid="26" grpId="0" animBg="1"/>
      <p:bldP spid="62" grpId="0" animBg="1"/>
      <p:bldP spid="62" grpId="1" animBg="1"/>
      <p:bldP spid="62" grpId="2" animBg="1"/>
      <p:bldP spid="63" grpId="0" animBg="1"/>
      <p:bldP spid="63" grpId="1" animBg="1"/>
      <p:bldP spid="63" grpId="2" animBg="1"/>
      <p:bldP spid="64" grpId="0" animBg="1"/>
      <p:bldP spid="64" grpId="1" animBg="1"/>
      <p:bldP spid="64"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FD94482-17F5-F940-8279-A8E7276317F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 for all data</a:t>
            </a:r>
          </a:p>
        </p:txBody>
      </p:sp>
      <p:sp>
        <p:nvSpPr>
          <p:cNvPr id="2" name="Subtitle 1">
            <a:extLst>
              <a:ext uri="{FF2B5EF4-FFF2-40B4-BE49-F238E27FC236}">
                <a16:creationId xmlns:a16="http://schemas.microsoft.com/office/drawing/2014/main" id="{06DD8085-D48E-704E-A663-44AB37DC4223}"/>
              </a:ext>
            </a:extLst>
          </p:cNvPr>
          <p:cNvSpPr>
            <a:spLocks noGrp="1"/>
          </p:cNvSpPr>
          <p:nvPr>
            <p:ph type="subTitle" idx="1"/>
          </p:nvPr>
        </p:nvSpPr>
        <p:spPr>
          <a:xfrm>
            <a:off x="635034" y="1308174"/>
            <a:ext cx="4340297" cy="365126"/>
          </a:xfrm>
        </p:spPr>
        <p:txBody>
          <a:bodyPr/>
          <a:lstStyle/>
          <a:p>
            <a:r>
              <a:rPr lang="en-US"/>
              <a:t>“The OneDrive for data data”</a:t>
            </a:r>
          </a:p>
        </p:txBody>
      </p:sp>
      <p:grpSp>
        <p:nvGrpSpPr>
          <p:cNvPr id="3" name="Group 2" descr="Chart that contains Data Integration, data Engineering, data warehouse, data science, real time analytics, business intelligence on top, which encapsulate serverless compute, which comprises Spark, T-SQL, KQL and analysis services, and OneLake Storage, which comprises Warehouse, Lakehouse, KQL DB and Semantic dataset (all under delta-parquet format) ">
            <a:extLst>
              <a:ext uri="{FF2B5EF4-FFF2-40B4-BE49-F238E27FC236}">
                <a16:creationId xmlns:a16="http://schemas.microsoft.com/office/drawing/2014/main" id="{DCDA3045-FAC1-9A16-283E-796B91A6C1D2}"/>
              </a:ext>
            </a:extLst>
          </p:cNvPr>
          <p:cNvGrpSpPr/>
          <p:nvPr/>
        </p:nvGrpSpPr>
        <p:grpSpPr>
          <a:xfrm>
            <a:off x="754303" y="1836996"/>
            <a:ext cx="7107855" cy="4137017"/>
            <a:chOff x="228260" y="1836996"/>
            <a:chExt cx="7514629" cy="4373773"/>
          </a:xfrm>
        </p:grpSpPr>
        <p:sp>
          <p:nvSpPr>
            <p:cNvPr id="7" name="Rounded Rectangle 11">
              <a:extLst>
                <a:ext uri="{FF2B5EF4-FFF2-40B4-BE49-F238E27FC236}">
                  <a16:creationId xmlns:a16="http://schemas.microsoft.com/office/drawing/2014/main" id="{D9111FB5-F3BF-7346-9900-FE7D34AF032C}"/>
                </a:ext>
              </a:extLst>
            </p:cNvPr>
            <p:cNvSpPr/>
            <p:nvPr/>
          </p:nvSpPr>
          <p:spPr>
            <a:xfrm>
              <a:off x="228260" y="1836996"/>
              <a:ext cx="7514629" cy="4373773"/>
            </a:xfrm>
            <a:prstGeom prst="roundRect">
              <a:avLst>
                <a:gd name="adj" fmla="val 5212"/>
              </a:avLst>
            </a:prstGeom>
            <a:solidFill>
              <a:schemeClr val="bg1">
                <a:lumMod val="95000"/>
              </a:schemeClr>
            </a:solidFill>
            <a:ln w="19050">
              <a:gradFill>
                <a:gsLst>
                  <a:gs pos="0">
                    <a:schemeClr val="accent6"/>
                  </a:gs>
                  <a:gs pos="100000">
                    <a:schemeClr val="accent5"/>
                  </a:gs>
                </a:gsLst>
                <a:lin ang="5400000" scaled="1"/>
              </a:gradFill>
            </a:ln>
            <a:effectLst>
              <a:outerShdw blurRad="2540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Rounded Rectangle 11">
              <a:extLst>
                <a:ext uri="{FF2B5EF4-FFF2-40B4-BE49-F238E27FC236}">
                  <a16:creationId xmlns:a16="http://schemas.microsoft.com/office/drawing/2014/main" id="{75AAA3D3-82EA-314B-93A0-34086EB2AE94}"/>
                </a:ext>
              </a:extLst>
            </p:cNvPr>
            <p:cNvSpPr/>
            <p:nvPr/>
          </p:nvSpPr>
          <p:spPr>
            <a:xfrm>
              <a:off x="390666" y="3145609"/>
              <a:ext cx="7204750" cy="2956455"/>
            </a:xfrm>
            <a:prstGeom prst="roundRect">
              <a:avLst>
                <a:gd name="adj" fmla="val 5212"/>
              </a:avLst>
            </a:prstGeom>
            <a:solidFill>
              <a:schemeClr val="accent5"/>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 name="Rounded Rectangle 11">
              <a:extLst>
                <a:ext uri="{FF2B5EF4-FFF2-40B4-BE49-F238E27FC236}">
                  <a16:creationId xmlns:a16="http://schemas.microsoft.com/office/drawing/2014/main" id="{D787390C-9A9A-B04B-82AE-52D5F0006266}"/>
                </a:ext>
              </a:extLst>
            </p:cNvPr>
            <p:cNvSpPr/>
            <p:nvPr/>
          </p:nvSpPr>
          <p:spPr>
            <a:xfrm>
              <a:off x="732849" y="4781802"/>
              <a:ext cx="6520383" cy="1080541"/>
            </a:xfrm>
            <a:prstGeom prst="roundRect">
              <a:avLst>
                <a:gd name="adj" fmla="val 15705"/>
              </a:avLst>
            </a:prstGeom>
            <a:solidFill>
              <a:srgbClr val="0C695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Storage</a:t>
              </a:r>
            </a:p>
          </p:txBody>
        </p:sp>
        <p:sp>
          <p:nvSpPr>
            <p:cNvPr id="10" name="Rounded Rectangle 7">
              <a:extLst>
                <a:ext uri="{FF2B5EF4-FFF2-40B4-BE49-F238E27FC236}">
                  <a16:creationId xmlns:a16="http://schemas.microsoft.com/office/drawing/2014/main" id="{F40592A9-7F70-6743-B3DB-08C5B704974E}"/>
                </a:ext>
              </a:extLst>
            </p:cNvPr>
            <p:cNvSpPr/>
            <p:nvPr/>
          </p:nvSpPr>
          <p:spPr>
            <a:xfrm>
              <a:off x="6425317"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extBox 2">
              <a:extLst>
                <a:ext uri="{FF2B5EF4-FFF2-40B4-BE49-F238E27FC236}">
                  <a16:creationId xmlns:a16="http://schemas.microsoft.com/office/drawing/2014/main" id="{FD5A7A6C-5AC1-CA4E-8CAB-70522F711A4A}"/>
                </a:ext>
              </a:extLst>
            </p:cNvPr>
            <p:cNvSpPr txBox="1"/>
            <p:nvPr/>
          </p:nvSpPr>
          <p:spPr>
            <a:xfrm>
              <a:off x="6441448" y="2408673"/>
              <a:ext cx="993238"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Business Intelligence</a:t>
              </a:r>
            </a:p>
          </p:txBody>
        </p:sp>
        <p:sp>
          <p:nvSpPr>
            <p:cNvPr id="13" name="Rounded Rectangle 37">
              <a:extLst>
                <a:ext uri="{FF2B5EF4-FFF2-40B4-BE49-F238E27FC236}">
                  <a16:creationId xmlns:a16="http://schemas.microsoft.com/office/drawing/2014/main" id="{35060113-D9AC-6D46-9F2B-089219B368FD}"/>
                </a:ext>
              </a:extLst>
            </p:cNvPr>
            <p:cNvSpPr/>
            <p:nvPr/>
          </p:nvSpPr>
          <p:spPr>
            <a:xfrm>
              <a:off x="524465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25E01FF1-F4B4-D44C-87FF-80F185D5B10E}"/>
                </a:ext>
              </a:extLst>
            </p:cNvPr>
            <p:cNvSpPr txBox="1"/>
            <p:nvPr/>
          </p:nvSpPr>
          <p:spPr>
            <a:xfrm>
              <a:off x="5215735"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Real Time Analytics</a:t>
              </a:r>
            </a:p>
          </p:txBody>
        </p:sp>
        <p:sp>
          <p:nvSpPr>
            <p:cNvPr id="16" name="Rounded Rectangle 39">
              <a:extLst>
                <a:ext uri="{FF2B5EF4-FFF2-40B4-BE49-F238E27FC236}">
                  <a16:creationId xmlns:a16="http://schemas.microsoft.com/office/drawing/2014/main" id="{D3636984-2275-ED43-A52E-AA8315F6B3E3}"/>
                </a:ext>
              </a:extLst>
            </p:cNvPr>
            <p:cNvSpPr/>
            <p:nvPr/>
          </p:nvSpPr>
          <p:spPr>
            <a:xfrm>
              <a:off x="406399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6ECFB2BB-366C-6343-AF1B-725FAB264F1A}"/>
                </a:ext>
              </a:extLst>
            </p:cNvPr>
            <p:cNvSpPr txBox="1"/>
            <p:nvPr/>
          </p:nvSpPr>
          <p:spPr>
            <a:xfrm>
              <a:off x="4035074"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Science</a:t>
              </a:r>
            </a:p>
          </p:txBody>
        </p:sp>
        <p:sp>
          <p:nvSpPr>
            <p:cNvPr id="19" name="Rounded Rectangle 41">
              <a:extLst>
                <a:ext uri="{FF2B5EF4-FFF2-40B4-BE49-F238E27FC236}">
                  <a16:creationId xmlns:a16="http://schemas.microsoft.com/office/drawing/2014/main" id="{DC9315E5-B80B-4A49-BD6F-1DC40A6D3B93}"/>
                </a:ext>
              </a:extLst>
            </p:cNvPr>
            <p:cNvSpPr/>
            <p:nvPr/>
          </p:nvSpPr>
          <p:spPr>
            <a:xfrm>
              <a:off x="288333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E6A6F215-BCE3-EF48-AA10-0B9DD8CED6E9}"/>
                </a:ext>
              </a:extLst>
            </p:cNvPr>
            <p:cNvSpPr txBox="1"/>
            <p:nvPr/>
          </p:nvSpPr>
          <p:spPr>
            <a:xfrm>
              <a:off x="2854414"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Warehouse</a:t>
              </a:r>
            </a:p>
          </p:txBody>
        </p:sp>
        <p:sp>
          <p:nvSpPr>
            <p:cNvPr id="22" name="Rounded Rectangle 43">
              <a:extLst>
                <a:ext uri="{FF2B5EF4-FFF2-40B4-BE49-F238E27FC236}">
                  <a16:creationId xmlns:a16="http://schemas.microsoft.com/office/drawing/2014/main" id="{1801CD28-EFAC-3549-B775-096A1481B0CA}"/>
                </a:ext>
              </a:extLst>
            </p:cNvPr>
            <p:cNvSpPr/>
            <p:nvPr/>
          </p:nvSpPr>
          <p:spPr>
            <a:xfrm>
              <a:off x="1702676"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A1F38085-3B0F-BB4E-887C-0F24BE51015E}"/>
                </a:ext>
              </a:extLst>
            </p:cNvPr>
            <p:cNvSpPr txBox="1"/>
            <p:nvPr/>
          </p:nvSpPr>
          <p:spPr>
            <a:xfrm>
              <a:off x="1673754"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Engineering</a:t>
              </a:r>
            </a:p>
          </p:txBody>
        </p:sp>
        <p:sp>
          <p:nvSpPr>
            <p:cNvPr id="25" name="Rounded Rectangle 45">
              <a:extLst>
                <a:ext uri="{FF2B5EF4-FFF2-40B4-BE49-F238E27FC236}">
                  <a16:creationId xmlns:a16="http://schemas.microsoft.com/office/drawing/2014/main" id="{0F08D5A5-AF58-654A-83D4-2EC09DC840DD}"/>
                </a:ext>
              </a:extLst>
            </p:cNvPr>
            <p:cNvSpPr/>
            <p:nvPr/>
          </p:nvSpPr>
          <p:spPr>
            <a:xfrm>
              <a:off x="52201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6" name="TextBox 25">
              <a:extLst>
                <a:ext uri="{FF2B5EF4-FFF2-40B4-BE49-F238E27FC236}">
                  <a16:creationId xmlns:a16="http://schemas.microsoft.com/office/drawing/2014/main" id="{64F96C28-BEB7-594C-B6A1-53EECFF8F523}"/>
                </a:ext>
              </a:extLst>
            </p:cNvPr>
            <p:cNvSpPr txBox="1"/>
            <p:nvPr/>
          </p:nvSpPr>
          <p:spPr>
            <a:xfrm>
              <a:off x="493095"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Integration</a:t>
              </a:r>
            </a:p>
          </p:txBody>
        </p:sp>
        <p:sp>
          <p:nvSpPr>
            <p:cNvPr id="27" name="Rounded Rectangle 11">
              <a:extLst>
                <a:ext uri="{FF2B5EF4-FFF2-40B4-BE49-F238E27FC236}">
                  <a16:creationId xmlns:a16="http://schemas.microsoft.com/office/drawing/2014/main" id="{D3DBE495-8AB2-CD48-9A67-7077378FDD8A}"/>
                </a:ext>
              </a:extLst>
            </p:cNvPr>
            <p:cNvSpPr/>
            <p:nvPr/>
          </p:nvSpPr>
          <p:spPr>
            <a:xfrm>
              <a:off x="723660" y="3683478"/>
              <a:ext cx="6520383" cy="758067"/>
            </a:xfrm>
            <a:prstGeom prst="roundRect">
              <a:avLst>
                <a:gd name="adj" fmla="val 15705"/>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Serverless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Compute</a:t>
              </a:r>
            </a:p>
          </p:txBody>
        </p:sp>
        <p:sp>
          <p:nvSpPr>
            <p:cNvPr id="28" name="Cylinder 22">
              <a:extLst>
                <a:ext uri="{FF2B5EF4-FFF2-40B4-BE49-F238E27FC236}">
                  <a16:creationId xmlns:a16="http://schemas.microsoft.com/office/drawing/2014/main" id="{4D6B279A-4BFD-5447-8E89-DEBCEDAEDE48}"/>
                </a:ext>
              </a:extLst>
            </p:cNvPr>
            <p:cNvSpPr/>
            <p:nvPr/>
          </p:nvSpPr>
          <p:spPr bwMode="auto">
            <a:xfrm>
              <a:off x="1169258"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Warehouse</a:t>
              </a:r>
            </a:p>
          </p:txBody>
        </p:sp>
        <p:sp>
          <p:nvSpPr>
            <p:cNvPr id="29" name="Rectangle: Rounded Corners 23">
              <a:extLst>
                <a:ext uri="{FF2B5EF4-FFF2-40B4-BE49-F238E27FC236}">
                  <a16:creationId xmlns:a16="http://schemas.microsoft.com/office/drawing/2014/main" id="{4AD6B3F3-E659-274D-A698-BA1E61904128}"/>
                </a:ext>
              </a:extLst>
            </p:cNvPr>
            <p:cNvSpPr/>
            <p:nvPr/>
          </p:nvSpPr>
          <p:spPr bwMode="auto">
            <a:xfrm>
              <a:off x="1128739" y="3887848"/>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Spark</a:t>
              </a:r>
            </a:p>
          </p:txBody>
        </p:sp>
        <p:sp>
          <p:nvSpPr>
            <p:cNvPr id="30" name="Rectangle: Rounded Corners 24">
              <a:extLst>
                <a:ext uri="{FF2B5EF4-FFF2-40B4-BE49-F238E27FC236}">
                  <a16:creationId xmlns:a16="http://schemas.microsoft.com/office/drawing/2014/main" id="{8F70DACA-485F-5141-B1CD-5EABB54619F7}"/>
                </a:ext>
              </a:extLst>
            </p:cNvPr>
            <p:cNvSpPr/>
            <p:nvPr/>
          </p:nvSpPr>
          <p:spPr bwMode="auto">
            <a:xfrm>
              <a:off x="2346217" y="3887848"/>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T-SQL</a:t>
              </a:r>
            </a:p>
          </p:txBody>
        </p:sp>
        <p:sp>
          <p:nvSpPr>
            <p:cNvPr id="31" name="Rectangle: Rounded Corners 25">
              <a:extLst>
                <a:ext uri="{FF2B5EF4-FFF2-40B4-BE49-F238E27FC236}">
                  <a16:creationId xmlns:a16="http://schemas.microsoft.com/office/drawing/2014/main" id="{25459799-3F9D-C648-B119-806CF944F2F5}"/>
                </a:ext>
              </a:extLst>
            </p:cNvPr>
            <p:cNvSpPr/>
            <p:nvPr/>
          </p:nvSpPr>
          <p:spPr bwMode="auto">
            <a:xfrm>
              <a:off x="4641528" y="3887848"/>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KQL</a:t>
              </a:r>
            </a:p>
          </p:txBody>
        </p:sp>
        <p:sp>
          <p:nvSpPr>
            <p:cNvPr id="32" name="Rectangle: Rounded Corners 28">
              <a:extLst>
                <a:ext uri="{FF2B5EF4-FFF2-40B4-BE49-F238E27FC236}">
                  <a16:creationId xmlns:a16="http://schemas.microsoft.com/office/drawing/2014/main" id="{30EF998A-8E8E-764D-A98D-3D7B4442B6B6}"/>
                </a:ext>
              </a:extLst>
            </p:cNvPr>
            <p:cNvSpPr/>
            <p:nvPr/>
          </p:nvSpPr>
          <p:spPr bwMode="auto">
            <a:xfrm>
              <a:off x="5869412" y="3881160"/>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Analysis Services</a:t>
              </a:r>
            </a:p>
          </p:txBody>
        </p:sp>
        <p:sp>
          <p:nvSpPr>
            <p:cNvPr id="33" name="Cylinder 88">
              <a:extLst>
                <a:ext uri="{FF2B5EF4-FFF2-40B4-BE49-F238E27FC236}">
                  <a16:creationId xmlns:a16="http://schemas.microsoft.com/office/drawing/2014/main" id="{057BC448-4DEB-F345-94AF-8A2CD3EFB594}"/>
                </a:ext>
              </a:extLst>
            </p:cNvPr>
            <p:cNvSpPr/>
            <p:nvPr/>
          </p:nvSpPr>
          <p:spPr bwMode="auto">
            <a:xfrm>
              <a:off x="2399405"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Lakehouse</a:t>
              </a:r>
            </a:p>
          </p:txBody>
        </p:sp>
        <p:sp>
          <p:nvSpPr>
            <p:cNvPr id="34" name="Cylinder 89">
              <a:extLst>
                <a:ext uri="{FF2B5EF4-FFF2-40B4-BE49-F238E27FC236}">
                  <a16:creationId xmlns:a16="http://schemas.microsoft.com/office/drawing/2014/main" id="{4178D09A-65CF-2749-AEA8-164A39ADD395}"/>
                </a:ext>
              </a:extLst>
            </p:cNvPr>
            <p:cNvSpPr/>
            <p:nvPr/>
          </p:nvSpPr>
          <p:spPr bwMode="auto">
            <a:xfrm>
              <a:off x="4672140"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KQL DB</a:t>
              </a:r>
            </a:p>
          </p:txBody>
        </p:sp>
        <p:sp>
          <p:nvSpPr>
            <p:cNvPr id="35" name="Cylinder 91">
              <a:extLst>
                <a:ext uri="{FF2B5EF4-FFF2-40B4-BE49-F238E27FC236}">
                  <a16:creationId xmlns:a16="http://schemas.microsoft.com/office/drawing/2014/main" id="{83FEB978-DFC9-1547-9645-0452C8AFB130}"/>
                </a:ext>
              </a:extLst>
            </p:cNvPr>
            <p:cNvSpPr/>
            <p:nvPr/>
          </p:nvSpPr>
          <p:spPr bwMode="auto">
            <a:xfrm>
              <a:off x="5868935"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Semantic Dataset</a:t>
              </a:r>
            </a:p>
          </p:txBody>
        </p:sp>
        <p:sp>
          <p:nvSpPr>
            <p:cNvPr id="36" name="TextBox 35">
              <a:extLst>
                <a:ext uri="{FF2B5EF4-FFF2-40B4-BE49-F238E27FC236}">
                  <a16:creationId xmlns:a16="http://schemas.microsoft.com/office/drawing/2014/main" id="{75D2ACC1-05A6-C74C-8B23-EDF8721B99A5}"/>
                </a:ext>
              </a:extLst>
            </p:cNvPr>
            <p:cNvSpPr txBox="1"/>
            <p:nvPr/>
          </p:nvSpPr>
          <p:spPr>
            <a:xfrm>
              <a:off x="1189968"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sp>
          <p:nvSpPr>
            <p:cNvPr id="37" name="TextBox 36">
              <a:extLst>
                <a:ext uri="{FF2B5EF4-FFF2-40B4-BE49-F238E27FC236}">
                  <a16:creationId xmlns:a16="http://schemas.microsoft.com/office/drawing/2014/main" id="{A4787710-453F-CE48-9E8F-704ABE9C44FF}"/>
                </a:ext>
              </a:extLst>
            </p:cNvPr>
            <p:cNvSpPr txBox="1"/>
            <p:nvPr/>
          </p:nvSpPr>
          <p:spPr>
            <a:xfrm>
              <a:off x="2406262"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sp>
          <p:nvSpPr>
            <p:cNvPr id="38" name="TextBox 37">
              <a:extLst>
                <a:ext uri="{FF2B5EF4-FFF2-40B4-BE49-F238E27FC236}">
                  <a16:creationId xmlns:a16="http://schemas.microsoft.com/office/drawing/2014/main" id="{7EC81EE9-DEEE-F74B-A71C-CDA097A9CDC5}"/>
                </a:ext>
              </a:extLst>
            </p:cNvPr>
            <p:cNvSpPr txBox="1"/>
            <p:nvPr/>
          </p:nvSpPr>
          <p:spPr>
            <a:xfrm>
              <a:off x="4690852"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sp>
          <p:nvSpPr>
            <p:cNvPr id="39" name="TextBox 38">
              <a:extLst>
                <a:ext uri="{FF2B5EF4-FFF2-40B4-BE49-F238E27FC236}">
                  <a16:creationId xmlns:a16="http://schemas.microsoft.com/office/drawing/2014/main" id="{654830C3-9771-5F40-9AF0-B859CFC34A2D}"/>
                </a:ext>
              </a:extLst>
            </p:cNvPr>
            <p:cNvSpPr txBox="1"/>
            <p:nvPr/>
          </p:nvSpPr>
          <p:spPr>
            <a:xfrm>
              <a:off x="5904052"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grpSp>
      <p:sp>
        <p:nvSpPr>
          <p:cNvPr id="40" name="TextBox 39">
            <a:extLst>
              <a:ext uri="{FF2B5EF4-FFF2-40B4-BE49-F238E27FC236}">
                <a16:creationId xmlns:a16="http://schemas.microsoft.com/office/drawing/2014/main" id="{73236886-12D8-974D-94DB-093671A29047}"/>
              </a:ext>
            </a:extLst>
          </p:cNvPr>
          <p:cNvSpPr txBox="1"/>
          <p:nvPr/>
        </p:nvSpPr>
        <p:spPr>
          <a:xfrm>
            <a:off x="8020374" y="1797240"/>
            <a:ext cx="3481968" cy="294439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 single SaaS lake for the whole organization</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Provisioned automatically with the tenant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workloads automatically store their data in the </a:t>
            </a:r>
            <a:r>
              <a:rPr kumimoji="0" lang="en-US" sz="12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 workspace folders</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the data is organized in an intuitive hierarchical namespace</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The data in </a:t>
            </a:r>
            <a:r>
              <a:rPr kumimoji="0" lang="en-US" sz="12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 is automatically indexed for discovery, MIP labels, lineage, PII scans, sharing, governance and compliance</a:t>
            </a:r>
          </a:p>
        </p:txBody>
      </p:sp>
      <p:sp>
        <p:nvSpPr>
          <p:cNvPr id="6" name="Slide Number Placeholder 5">
            <a:extLst>
              <a:ext uri="{FF2B5EF4-FFF2-40B4-BE49-F238E27FC236}">
                <a16:creationId xmlns:a16="http://schemas.microsoft.com/office/drawing/2014/main" id="{F3FD2689-1C08-AF40-BF6F-875D5BDF97BB}"/>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0B57CFD8-657A-0043-A33E-0D4DA55047CF}"/>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380530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E6E54C-1E0F-295D-18DF-714934827D14}"/>
              </a:ext>
            </a:extLst>
          </p:cNvPr>
          <p:cNvSpPr>
            <a:spLocks noGrp="1"/>
          </p:cNvSpPr>
          <p:nvPr>
            <p:ph type="title" idx="4294967295"/>
          </p:nvPr>
        </p:nvSpPr>
        <p:spPr>
          <a:xfrm>
            <a:off x="4149725" y="4748213"/>
            <a:ext cx="5010150" cy="1398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Introducing the new Microsoft Fabric solution</a:t>
            </a:r>
          </a:p>
        </p:txBody>
      </p:sp>
    </p:spTree>
    <p:extLst>
      <p:ext uri="{BB962C8B-B14F-4D97-AF65-F5344CB8AC3E}">
        <p14:creationId xmlns:p14="http://schemas.microsoft.com/office/powerpoint/2010/main" val="3174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3C2AF5-BB44-CB43-813F-DF5E90050514}"/>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One copy for all computers</a:t>
            </a:r>
          </a:p>
        </p:txBody>
      </p:sp>
      <p:sp>
        <p:nvSpPr>
          <p:cNvPr id="2" name="Subtitle 1">
            <a:extLst>
              <a:ext uri="{FF2B5EF4-FFF2-40B4-BE49-F238E27FC236}">
                <a16:creationId xmlns:a16="http://schemas.microsoft.com/office/drawing/2014/main" id="{B38D4036-57AA-DA4F-90B4-E10A3FA5D5DD}"/>
              </a:ext>
            </a:extLst>
          </p:cNvPr>
          <p:cNvSpPr>
            <a:spLocks noGrp="1"/>
          </p:cNvSpPr>
          <p:nvPr>
            <p:ph type="subTitle" idx="1"/>
          </p:nvPr>
        </p:nvSpPr>
        <p:spPr/>
        <p:txBody>
          <a:bodyPr/>
          <a:lstStyle/>
          <a:p>
            <a:r>
              <a:rPr lang="en-US"/>
              <a:t>Real separation of compute and storage</a:t>
            </a:r>
          </a:p>
        </p:txBody>
      </p:sp>
      <p:pic>
        <p:nvPicPr>
          <p:cNvPr id="7" name="Animated Chart 2_2" descr="Chart depicted in previous slide, animated and depicting with arrows the different relationships between the applications and the items listed below them">
            <a:hlinkClick r:id="" action="ppaction://media"/>
            <a:extLst>
              <a:ext uri="{FF2B5EF4-FFF2-40B4-BE49-F238E27FC236}">
                <a16:creationId xmlns:a16="http://schemas.microsoft.com/office/drawing/2014/main" id="{F787A264-64FF-4031-BC43-B597B57A85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2307"/>
          <a:stretch/>
        </p:blipFill>
        <p:spPr>
          <a:xfrm>
            <a:off x="516366" y="1740502"/>
            <a:ext cx="7629163" cy="4372915"/>
          </a:xfrm>
          <a:prstGeom prst="rect">
            <a:avLst/>
          </a:prstGeom>
        </p:spPr>
      </p:pic>
      <p:sp>
        <p:nvSpPr>
          <p:cNvPr id="73" name="TextBox 72">
            <a:extLst>
              <a:ext uri="{FF2B5EF4-FFF2-40B4-BE49-F238E27FC236}">
                <a16:creationId xmlns:a16="http://schemas.microsoft.com/office/drawing/2014/main" id="{E96AE457-F4C1-DF49-A5E9-E8E59F3E095A}"/>
              </a:ext>
            </a:extLst>
          </p:cNvPr>
          <p:cNvSpPr txBox="1"/>
          <p:nvPr/>
        </p:nvSpPr>
        <p:spPr>
          <a:xfrm>
            <a:off x="8145529" y="2084533"/>
            <a:ext cx="3493753"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the compute engines store their data automatically in </a:t>
            </a:r>
            <a:r>
              <a:rPr kumimoji="0" lang="en-US" sz="12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OneLake</a:t>
            </a:r>
            <a:endPar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The data is stored in a single common format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Delta – Parquet, an open standards format,</a:t>
            </a:r>
            <a:b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is the storage format for all tabular data</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Once data is stored in the lake, it is directly accessible by all the engines without needing any import/export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the compute engines have been fully optimized to work with Delta Parquet as their native format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Shared universal security model is enforced across all engines</a:t>
            </a:r>
          </a:p>
        </p:txBody>
      </p:sp>
      <p:sp>
        <p:nvSpPr>
          <p:cNvPr id="6" name="Slide Number Placeholder 5">
            <a:extLst>
              <a:ext uri="{FF2B5EF4-FFF2-40B4-BE49-F238E27FC236}">
                <a16:creationId xmlns:a16="http://schemas.microsoft.com/office/drawing/2014/main" id="{D1F99493-19CA-384C-A4AD-016BCA68FC79}"/>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A1DD983C-6B31-3848-86B1-A8968C47192C}"/>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13410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47AEFD-64C6-414E-9485-A0FFD305A9B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 data hub</a:t>
            </a:r>
          </a:p>
        </p:txBody>
      </p:sp>
      <p:sp>
        <p:nvSpPr>
          <p:cNvPr id="2" name="Subtitle 1">
            <a:extLst>
              <a:ext uri="{FF2B5EF4-FFF2-40B4-BE49-F238E27FC236}">
                <a16:creationId xmlns:a16="http://schemas.microsoft.com/office/drawing/2014/main" id="{AA765E0E-A946-2F43-B1B0-916F71672FB8}"/>
              </a:ext>
            </a:extLst>
          </p:cNvPr>
          <p:cNvSpPr>
            <a:spLocks noGrp="1"/>
          </p:cNvSpPr>
          <p:nvPr>
            <p:ph type="subTitle" idx="1"/>
          </p:nvPr>
        </p:nvSpPr>
        <p:spPr>
          <a:xfrm>
            <a:off x="635034" y="1308174"/>
            <a:ext cx="6090886" cy="365126"/>
          </a:xfrm>
        </p:spPr>
        <p:txBody>
          <a:bodyPr/>
          <a:lstStyle/>
          <a:p>
            <a:r>
              <a:rPr lang="en-US"/>
              <a:t>Discover, manage, and reuse data in one place</a:t>
            </a:r>
          </a:p>
        </p:txBody>
      </p:sp>
      <p:sp>
        <p:nvSpPr>
          <p:cNvPr id="7" name="Rounded Rectangle 6">
            <a:extLst>
              <a:ext uri="{FF2B5EF4-FFF2-40B4-BE49-F238E27FC236}">
                <a16:creationId xmlns:a16="http://schemas.microsoft.com/office/drawing/2014/main" id="{12365B92-61F9-3C48-B915-573AC9A4F272}"/>
              </a:ext>
              <a:ext uri="{C183D7F6-B498-43B3-948B-1728B52AA6E4}">
                <adec:decorative xmlns:adec="http://schemas.microsoft.com/office/drawing/2017/decorative" val="1"/>
              </a:ext>
            </a:extLst>
          </p:cNvPr>
          <p:cNvSpPr/>
          <p:nvPr/>
        </p:nvSpPr>
        <p:spPr bwMode="auto">
          <a:xfrm>
            <a:off x="421033" y="2002553"/>
            <a:ext cx="6818480" cy="3980094"/>
          </a:xfrm>
          <a:prstGeom prst="roundRect">
            <a:avLst>
              <a:gd name="adj" fmla="val 3641"/>
            </a:avLst>
          </a:prstGeom>
          <a:solidFill>
            <a:schemeClr val="bg1"/>
          </a:solidFill>
          <a:ln w="9525" cap="flat" cmpd="sng" algn="ctr">
            <a:noFill/>
            <a:prstDash val="solid"/>
            <a:headEnd type="none" w="med" len="med"/>
            <a:tailEnd type="none" w="med" len="med"/>
          </a:ln>
          <a:effectLst>
            <a:outerShdw blurRad="254000"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 name="Picture 11" descr="OneLake data hub user interface inside Power BI">
            <a:extLst>
              <a:ext uri="{FF2B5EF4-FFF2-40B4-BE49-F238E27FC236}">
                <a16:creationId xmlns:a16="http://schemas.microsoft.com/office/drawing/2014/main" id="{982B3F17-01F9-5449-907A-55C51A05A059}"/>
              </a:ext>
            </a:extLst>
          </p:cNvPr>
          <p:cNvPicPr>
            <a:picLocks noChangeAspect="1"/>
          </p:cNvPicPr>
          <p:nvPr/>
        </p:nvPicPr>
        <p:blipFill>
          <a:blip r:embed="rId3"/>
          <a:stretch>
            <a:fillRect/>
          </a:stretch>
        </p:blipFill>
        <p:spPr>
          <a:xfrm>
            <a:off x="519394" y="2140548"/>
            <a:ext cx="6623395" cy="3725659"/>
          </a:xfrm>
          <a:prstGeom prst="rect">
            <a:avLst/>
          </a:prstGeom>
        </p:spPr>
      </p:pic>
      <p:sp>
        <p:nvSpPr>
          <p:cNvPr id="6" name="Slide Number Placeholder 5">
            <a:extLst>
              <a:ext uri="{FF2B5EF4-FFF2-40B4-BE49-F238E27FC236}">
                <a16:creationId xmlns:a16="http://schemas.microsoft.com/office/drawing/2014/main" id="{AEBFD8D8-CD04-0241-BCB5-261E90422B9C}"/>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76B47236-78E2-FA43-BC6F-88F4D1D44BBE}"/>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a:t>
            </a:r>
          </a:p>
        </p:txBody>
      </p:sp>
      <p:sp>
        <p:nvSpPr>
          <p:cNvPr id="15" name="TextBox 14">
            <a:extLst>
              <a:ext uri="{FF2B5EF4-FFF2-40B4-BE49-F238E27FC236}">
                <a16:creationId xmlns:a16="http://schemas.microsoft.com/office/drawing/2014/main" id="{3E6C82E5-4BB0-2F4C-9FA9-CCAD0271CA6B}"/>
              </a:ext>
            </a:extLst>
          </p:cNvPr>
          <p:cNvSpPr txBox="1"/>
          <p:nvPr/>
        </p:nvSpPr>
        <p:spPr>
          <a:xfrm>
            <a:off x="7514522" y="2262468"/>
            <a:ext cx="4256445" cy="830997"/>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Central location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within Fabric to discover, manage, and reuse data. Pervasive experience – available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everywhere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users discover data (create shortcuts, get data in dataflow, attach a notebook,  create a dataset, and more).</a:t>
            </a:r>
          </a:p>
        </p:txBody>
      </p:sp>
      <p:cxnSp>
        <p:nvCxnSpPr>
          <p:cNvPr id="16" name="Straight Connector 15">
            <a:extLst>
              <a:ext uri="{FF2B5EF4-FFF2-40B4-BE49-F238E27FC236}">
                <a16:creationId xmlns:a16="http://schemas.microsoft.com/office/drawing/2014/main" id="{CF9FB493-7039-524A-9ED7-7B3EB0D15D4E}"/>
              </a:ext>
              <a:ext uri="{C183D7F6-B498-43B3-948B-1728B52AA6E4}">
                <adec:decorative xmlns:adec="http://schemas.microsoft.com/office/drawing/2017/decorative" val="1"/>
              </a:ext>
            </a:extLst>
          </p:cNvPr>
          <p:cNvCxnSpPr>
            <a:cxnSpLocks/>
          </p:cNvCxnSpPr>
          <p:nvPr/>
        </p:nvCxnSpPr>
        <p:spPr>
          <a:xfrm>
            <a:off x="7514522" y="3143903"/>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9090A2C-E222-333D-57A4-FE3076ECA22D}"/>
              </a:ext>
            </a:extLst>
          </p:cNvPr>
          <p:cNvSpPr txBox="1"/>
          <p:nvPr/>
        </p:nvSpPr>
        <p:spPr>
          <a:xfrm>
            <a:off x="7514522" y="3202368"/>
            <a:ext cx="41276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can be easily discovered by its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domain</a:t>
            </a: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(e.g., Finance) so users can see what matters to them.</a:t>
            </a:r>
            <a:endPar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cxnSp>
        <p:nvCxnSpPr>
          <p:cNvPr id="18" name="Straight Connector 17">
            <a:extLst>
              <a:ext uri="{FF2B5EF4-FFF2-40B4-BE49-F238E27FC236}">
                <a16:creationId xmlns:a16="http://schemas.microsoft.com/office/drawing/2014/main" id="{3FA08F76-E0E8-0B4C-B34F-3C500E18A52C}"/>
              </a:ext>
              <a:ext uri="{C183D7F6-B498-43B3-948B-1728B52AA6E4}">
                <adec:decorative xmlns:adec="http://schemas.microsoft.com/office/drawing/2017/decorative" val="1"/>
              </a:ext>
            </a:extLst>
          </p:cNvPr>
          <p:cNvCxnSpPr>
            <a:cxnSpLocks/>
          </p:cNvCxnSpPr>
          <p:nvPr/>
        </p:nvCxnSpPr>
        <p:spPr>
          <a:xfrm>
            <a:off x="7525583" y="3713361"/>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1842789-FF34-2283-3A88-0AADBA8FF619}"/>
              </a:ext>
            </a:extLst>
          </p:cNvPr>
          <p:cNvSpPr txBox="1"/>
          <p:nvPr/>
        </p:nvSpPr>
        <p:spPr>
          <a:xfrm>
            <a:off x="7514522" y="3773361"/>
            <a:ext cx="42564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Efficient data discovery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search, filter and sort, or via browsing by folder (workspace) hierarchy.</a:t>
            </a:r>
          </a:p>
        </p:txBody>
      </p:sp>
      <p:cxnSp>
        <p:nvCxnSpPr>
          <p:cNvPr id="17" name="Straight Connector 16">
            <a:extLst>
              <a:ext uri="{FF2B5EF4-FFF2-40B4-BE49-F238E27FC236}">
                <a16:creationId xmlns:a16="http://schemas.microsoft.com/office/drawing/2014/main" id="{EB947D63-04C1-E240-BD4F-2921E8588D36}"/>
              </a:ext>
              <a:ext uri="{C183D7F6-B498-43B3-948B-1728B52AA6E4}">
                <adec:decorative xmlns:adec="http://schemas.microsoft.com/office/drawing/2017/decorative" val="1"/>
              </a:ext>
            </a:extLst>
          </p:cNvPr>
          <p:cNvCxnSpPr>
            <a:cxnSpLocks/>
          </p:cNvCxnSpPr>
          <p:nvPr/>
        </p:nvCxnSpPr>
        <p:spPr>
          <a:xfrm>
            <a:off x="7525583" y="4288189"/>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4BF164F-1084-2FD1-CA64-BBCE8DBB059A}"/>
              </a:ext>
            </a:extLst>
          </p:cNvPr>
          <p:cNvSpPr txBox="1"/>
          <p:nvPr/>
        </p:nvSpPr>
        <p:spPr>
          <a:xfrm>
            <a:off x="7514522" y="4346654"/>
            <a:ext cx="425644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actions</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such as preview, exploration, tracking lineage, report creation, analyze in Excel, and export can be easily done, even by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non-technical users</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 </a:t>
            </a:r>
          </a:p>
        </p:txBody>
      </p:sp>
      <p:cxnSp>
        <p:nvCxnSpPr>
          <p:cNvPr id="3" name="Straight Connector 2">
            <a:extLst>
              <a:ext uri="{FF2B5EF4-FFF2-40B4-BE49-F238E27FC236}">
                <a16:creationId xmlns:a16="http://schemas.microsoft.com/office/drawing/2014/main" id="{86972902-F928-C36E-ABD2-F90F801F8A56}"/>
              </a:ext>
              <a:ext uri="{C183D7F6-B498-43B3-948B-1728B52AA6E4}">
                <adec:decorative xmlns:adec="http://schemas.microsoft.com/office/drawing/2017/decorative" val="1"/>
              </a:ext>
            </a:extLst>
          </p:cNvPr>
          <p:cNvCxnSpPr>
            <a:cxnSpLocks/>
          </p:cNvCxnSpPr>
          <p:nvPr/>
        </p:nvCxnSpPr>
        <p:spPr>
          <a:xfrm>
            <a:off x="7525583" y="5044647"/>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F57B5F-CF35-331F-93DF-DFFCBB7392B9}"/>
              </a:ext>
            </a:extLst>
          </p:cNvPr>
          <p:cNvSpPr txBox="1"/>
          <p:nvPr/>
        </p:nvSpPr>
        <p:spPr>
          <a:xfrm>
            <a:off x="7514522" y="5107265"/>
            <a:ext cx="415808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Available in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Microsoft Teams</a:t>
            </a: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thus bringing </a:t>
            </a:r>
            <a:r>
              <a:rPr kumimoji="0" lang="en-US" sz="12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Data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hub to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Office</a:t>
            </a:r>
            <a:r>
              <a:rPr kumimoji="0" lang="en-US" sz="12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enabling both technical and non-technical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users with discovery, reuse and exploration.</a:t>
            </a:r>
          </a:p>
        </p:txBody>
      </p:sp>
      <p:cxnSp>
        <p:nvCxnSpPr>
          <p:cNvPr id="19" name="Straight Connector 18">
            <a:extLst>
              <a:ext uri="{FF2B5EF4-FFF2-40B4-BE49-F238E27FC236}">
                <a16:creationId xmlns:a16="http://schemas.microsoft.com/office/drawing/2014/main" id="{D334DC72-760F-DB4B-B2C5-EF2060B0D71E}"/>
              </a:ext>
              <a:ext uri="{C183D7F6-B498-43B3-948B-1728B52AA6E4}">
                <adec:decorative xmlns:adec="http://schemas.microsoft.com/office/drawing/2017/decorative" val="1"/>
              </a:ext>
            </a:extLst>
          </p:cNvPr>
          <p:cNvCxnSpPr>
            <a:cxnSpLocks/>
          </p:cNvCxnSpPr>
          <p:nvPr/>
        </p:nvCxnSpPr>
        <p:spPr>
          <a:xfrm>
            <a:off x="7531571" y="5799924"/>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81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Woman in cap and glasses smiling with a whiteboard behind her. ">
            <a:extLst>
              <a:ext uri="{FF2B5EF4-FFF2-40B4-BE49-F238E27FC236}">
                <a16:creationId xmlns:a16="http://schemas.microsoft.com/office/drawing/2014/main" id="{55DC3711-0919-57CD-76BB-DAA16E1351AF}"/>
              </a:ext>
            </a:extLst>
          </p:cNvPr>
          <p:cNvPicPr>
            <a:picLocks noChangeAspect="1"/>
          </p:cNvPicPr>
          <p:nvPr/>
        </p:nvPicPr>
        <p:blipFill>
          <a:blip r:embed="rId3"/>
          <a:stretch>
            <a:fillRect/>
          </a:stretch>
        </p:blipFill>
        <p:spPr>
          <a:xfrm>
            <a:off x="6371685" y="1352074"/>
            <a:ext cx="3144903" cy="4122593"/>
          </a:xfrm>
          <a:prstGeom prst="rect">
            <a:avLst/>
          </a:prstGeom>
          <a:ln>
            <a:noFill/>
          </a:ln>
        </p:spPr>
      </p:pic>
      <p:sp>
        <p:nvSpPr>
          <p:cNvPr id="2" name="Title 1">
            <a:extLst>
              <a:ext uri="{FF2B5EF4-FFF2-40B4-BE49-F238E27FC236}">
                <a16:creationId xmlns:a16="http://schemas.microsoft.com/office/drawing/2014/main" id="{2731C5BF-2587-AA43-8D00-4B95D90A112D}"/>
              </a:ext>
            </a:extLst>
          </p:cNvPr>
          <p:cNvSpPr>
            <a:spLocks noGrp="1"/>
          </p:cNvSpPr>
          <p:nvPr>
            <p:ph type="title" idx="4294967295"/>
          </p:nvPr>
        </p:nvSpPr>
        <p:spPr>
          <a:xfrm>
            <a:off x="494189" y="2851150"/>
            <a:ext cx="3341614" cy="1662113"/>
          </a:xfrm>
        </p:spPr>
        <p:txBody>
          <a:bodyPr>
            <a:normAutofit fontScale="90000"/>
          </a:bodyPr>
          <a:lstStyle/>
          <a:p>
            <a:r>
              <a:rPr lang="en-US">
                <a:solidFill>
                  <a:schemeClr val="bg1"/>
                </a:solidFill>
                <a:cs typeface="Segoe UI"/>
              </a:rPr>
              <a:t>Today’s data value creation challenges</a:t>
            </a:r>
            <a:endParaRPr lang="en-US">
              <a:solidFill>
                <a:schemeClr val="bg1"/>
              </a:solidFill>
            </a:endParaRPr>
          </a:p>
        </p:txBody>
      </p:sp>
      <p:grpSp>
        <p:nvGrpSpPr>
          <p:cNvPr id="3" name="Group 2" descr="Icon showing an upward trend graph">
            <a:extLst>
              <a:ext uri="{FF2B5EF4-FFF2-40B4-BE49-F238E27FC236}">
                <a16:creationId xmlns:a16="http://schemas.microsoft.com/office/drawing/2014/main" id="{9E7E27BB-648D-DB68-AB81-4DC1537871A4}"/>
              </a:ext>
            </a:extLst>
          </p:cNvPr>
          <p:cNvGrpSpPr/>
          <p:nvPr/>
        </p:nvGrpSpPr>
        <p:grpSpPr>
          <a:xfrm>
            <a:off x="5241467" y="720718"/>
            <a:ext cx="958377" cy="958377"/>
            <a:chOff x="5241467" y="720718"/>
            <a:chExt cx="958377" cy="958377"/>
          </a:xfrm>
        </p:grpSpPr>
        <p:sp>
          <p:nvSpPr>
            <p:cNvPr id="22" name="Oval 21">
              <a:extLst>
                <a:ext uri="{FF2B5EF4-FFF2-40B4-BE49-F238E27FC236}">
                  <a16:creationId xmlns:a16="http://schemas.microsoft.com/office/drawing/2014/main" id="{835F867E-A463-7144-D8F4-CBD242DABE5B}"/>
                </a:ext>
                <a:ext uri="{C183D7F6-B498-43B3-948B-1728B52AA6E4}">
                  <adec:decorative xmlns:adec="http://schemas.microsoft.com/office/drawing/2017/decorative" val="1"/>
                </a:ext>
              </a:extLst>
            </p:cNvPr>
            <p:cNvSpPr/>
            <p:nvPr/>
          </p:nvSpPr>
          <p:spPr bwMode="auto">
            <a:xfrm>
              <a:off x="5241467" y="720718"/>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7595CBFD-C50A-235A-42F7-9D4DBB51E994}"/>
                </a:ext>
              </a:extLst>
            </p:cNvPr>
            <p:cNvSpPr>
              <a:spLocks noChangeAspect="1" noEditPoints="1"/>
            </p:cNvSpPr>
            <p:nvPr/>
          </p:nvSpPr>
          <p:spPr bwMode="auto">
            <a:xfrm>
              <a:off x="5455238" y="967783"/>
              <a:ext cx="483861" cy="39765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3" name="Rounded Rectangle 12">
            <a:extLst>
              <a:ext uri="{FF2B5EF4-FFF2-40B4-BE49-F238E27FC236}">
                <a16:creationId xmlns:a16="http://schemas.microsoft.com/office/drawing/2014/main" id="{349AA9C2-9686-7CDB-A8D1-CB95E6459F5C}"/>
              </a:ext>
            </a:extLst>
          </p:cNvPr>
          <p:cNvSpPr/>
          <p:nvPr/>
        </p:nvSpPr>
        <p:spPr bwMode="auto">
          <a:xfrm>
            <a:off x="3761459" y="1834273"/>
            <a:ext cx="2743200" cy="1330818"/>
          </a:xfrm>
          <a:prstGeom prst="roundRect">
            <a:avLst/>
          </a:prstGeom>
          <a:solidFill>
            <a:schemeClr val="tx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800"/>
              </a:spcAft>
            </a:pPr>
            <a:r>
              <a:rPr lang="en-US" sz="1600" b="1">
                <a:solidFill>
                  <a:schemeClr val="bg2"/>
                </a:solidFill>
                <a:effectLst/>
                <a:latin typeface="Segoe UI" panose="020B0502040204020203" pitchFamily="34" charset="0"/>
                <a:ea typeface="Yu Mincho" panose="02020400000000000000" pitchFamily="18" charset="-128"/>
                <a:cs typeface="Arial" panose="020B0604020202020204" pitchFamily="34" charset="0"/>
              </a:rPr>
              <a:t>Balancing the need for data access and self-service analytics while remaining governed</a:t>
            </a:r>
            <a:endParaRPr lang="en-US" sz="1600" b="1">
              <a:solidFill>
                <a:schemeClr val="bg2"/>
              </a:solidFill>
              <a:ea typeface="Segoe UI" pitchFamily="34" charset="0"/>
              <a:cs typeface="Segoe UI" pitchFamily="34" charset="0"/>
            </a:endParaRPr>
          </a:p>
        </p:txBody>
      </p:sp>
      <p:grpSp>
        <p:nvGrpSpPr>
          <p:cNvPr id="4" name="Group 3" descr="Icon of a growing team">
            <a:extLst>
              <a:ext uri="{FF2B5EF4-FFF2-40B4-BE49-F238E27FC236}">
                <a16:creationId xmlns:a16="http://schemas.microsoft.com/office/drawing/2014/main" id="{8B7A271D-0137-4F60-95E4-BDF1BE500D7E}"/>
              </a:ext>
            </a:extLst>
          </p:cNvPr>
          <p:cNvGrpSpPr/>
          <p:nvPr/>
        </p:nvGrpSpPr>
        <p:grpSpPr>
          <a:xfrm>
            <a:off x="4762279" y="3740686"/>
            <a:ext cx="958377" cy="958377"/>
            <a:chOff x="4762279" y="3740686"/>
            <a:chExt cx="958377" cy="958377"/>
          </a:xfrm>
        </p:grpSpPr>
        <p:sp>
          <p:nvSpPr>
            <p:cNvPr id="25" name="Oval 24">
              <a:extLst>
                <a:ext uri="{FF2B5EF4-FFF2-40B4-BE49-F238E27FC236}">
                  <a16:creationId xmlns:a16="http://schemas.microsoft.com/office/drawing/2014/main" id="{BADD0F83-E027-4665-A9E6-46386B2E8941}"/>
                </a:ext>
                <a:ext uri="{C183D7F6-B498-43B3-948B-1728B52AA6E4}">
                  <adec:decorative xmlns:adec="http://schemas.microsoft.com/office/drawing/2017/decorative" val="1"/>
                </a:ext>
              </a:extLst>
            </p:cNvPr>
            <p:cNvSpPr/>
            <p:nvPr/>
          </p:nvSpPr>
          <p:spPr bwMode="auto">
            <a:xfrm>
              <a:off x="4762279" y="3740686"/>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1" name="Modern_workplace" title="Icon of three people connected by a dotted line">
              <a:extLst>
                <a:ext uri="{FF2B5EF4-FFF2-40B4-BE49-F238E27FC236}">
                  <a16:creationId xmlns:a16="http://schemas.microsoft.com/office/drawing/2014/main" id="{ED5E4B06-661E-B96F-DA87-621EF59BA8C3}"/>
                </a:ext>
              </a:extLst>
            </p:cNvPr>
            <p:cNvSpPr>
              <a:spLocks noChangeAspect="1" noEditPoints="1"/>
            </p:cNvSpPr>
            <p:nvPr/>
          </p:nvSpPr>
          <p:spPr bwMode="auto">
            <a:xfrm>
              <a:off x="4993778" y="3965260"/>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sp>
        <p:nvSpPr>
          <p:cNvPr id="11" name="Rounded Rectangle 10">
            <a:extLst>
              <a:ext uri="{FF2B5EF4-FFF2-40B4-BE49-F238E27FC236}">
                <a16:creationId xmlns:a16="http://schemas.microsoft.com/office/drawing/2014/main" id="{3177204A-63A2-B10A-F3BA-39E8F2042E24}"/>
              </a:ext>
            </a:extLst>
          </p:cNvPr>
          <p:cNvSpPr/>
          <p:nvPr/>
        </p:nvSpPr>
        <p:spPr bwMode="auto">
          <a:xfrm>
            <a:off x="3761459" y="4846730"/>
            <a:ext cx="2960016" cy="1330817"/>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600" b="1">
                <a:solidFill>
                  <a:schemeClr val="bg2"/>
                </a:solidFill>
                <a:effectLst/>
                <a:latin typeface="Segoe UI" panose="020B0502040204020203" pitchFamily="34" charset="0"/>
                <a:ea typeface="Yu Mincho" panose="02020400000000000000" pitchFamily="18" charset="-128"/>
              </a:rPr>
              <a:t>Limited scalability of legacy solutions as data demand rises exponentially</a:t>
            </a:r>
            <a:endParaRPr lang="en-US" sz="1600" b="1">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0" name="Rounded Rectangle 9">
            <a:extLst>
              <a:ext uri="{FF2B5EF4-FFF2-40B4-BE49-F238E27FC236}">
                <a16:creationId xmlns:a16="http://schemas.microsoft.com/office/drawing/2014/main" id="{0EFA5A91-E07E-9E27-2C4E-1510BFBA73B3}"/>
              </a:ext>
            </a:extLst>
          </p:cNvPr>
          <p:cNvSpPr/>
          <p:nvPr/>
        </p:nvSpPr>
        <p:spPr bwMode="auto">
          <a:xfrm>
            <a:off x="9040541" y="964608"/>
            <a:ext cx="2875177" cy="1449046"/>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solidFill>
                  <a:schemeClr val="bg2"/>
                </a:solidFill>
                <a:latin typeface="Segoe UI" panose="020B0502040204020203" pitchFamily="34" charset="0"/>
                <a:ea typeface="Calibri" panose="020F0502020204030204" pitchFamily="34" charset="0"/>
                <a:cs typeface="Arial" panose="020B0604020202020204" pitchFamily="34" charset="0"/>
              </a:rPr>
              <a:t>Breaking down data siloes across the organization into a unified source of truth</a:t>
            </a:r>
            <a:endParaRPr lang="en-US" sz="1600" b="1">
              <a:solidFill>
                <a:schemeClr val="bg2"/>
              </a:solidFill>
              <a:effectLst/>
              <a:ea typeface="Calibri" panose="020F0502020204030204" pitchFamily="34" charset="0"/>
              <a:cs typeface="Arial" panose="020B0604020202020204" pitchFamily="34" charset="0"/>
            </a:endParaRPr>
          </a:p>
        </p:txBody>
      </p:sp>
      <p:grpSp>
        <p:nvGrpSpPr>
          <p:cNvPr id="5" name="Group 4" descr="Icon of computer connected to the World Wide Web">
            <a:extLst>
              <a:ext uri="{FF2B5EF4-FFF2-40B4-BE49-F238E27FC236}">
                <a16:creationId xmlns:a16="http://schemas.microsoft.com/office/drawing/2014/main" id="{452D1DF9-BC87-3A1E-9C9D-215E8D65E9F3}"/>
              </a:ext>
            </a:extLst>
          </p:cNvPr>
          <p:cNvGrpSpPr/>
          <p:nvPr/>
        </p:nvGrpSpPr>
        <p:grpSpPr>
          <a:xfrm>
            <a:off x="9869317" y="2528631"/>
            <a:ext cx="958377" cy="958377"/>
            <a:chOff x="9869317" y="2528631"/>
            <a:chExt cx="958377" cy="958377"/>
          </a:xfrm>
        </p:grpSpPr>
        <p:sp>
          <p:nvSpPr>
            <p:cNvPr id="30" name="Oval 29">
              <a:extLst>
                <a:ext uri="{FF2B5EF4-FFF2-40B4-BE49-F238E27FC236}">
                  <a16:creationId xmlns:a16="http://schemas.microsoft.com/office/drawing/2014/main" id="{722B6AC0-F8ED-51C1-B30D-982C5CBF40D9}"/>
                </a:ext>
                <a:ext uri="{C183D7F6-B498-43B3-948B-1728B52AA6E4}">
                  <adec:decorative xmlns:adec="http://schemas.microsoft.com/office/drawing/2017/decorative" val="1"/>
                </a:ext>
              </a:extLst>
            </p:cNvPr>
            <p:cNvSpPr/>
            <p:nvPr/>
          </p:nvSpPr>
          <p:spPr bwMode="auto">
            <a:xfrm>
              <a:off x="9869317" y="2528631"/>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globe_6" title="Icon of a monitor in front of a sphere made of lines">
              <a:extLst>
                <a:ext uri="{FF2B5EF4-FFF2-40B4-BE49-F238E27FC236}">
                  <a16:creationId xmlns:a16="http://schemas.microsoft.com/office/drawing/2014/main" id="{6A93A41B-30BD-888C-0A8D-A8C3FB77644F}"/>
                </a:ext>
              </a:extLst>
            </p:cNvPr>
            <p:cNvSpPr>
              <a:spLocks noChangeAspect="1" noEditPoints="1"/>
            </p:cNvSpPr>
            <p:nvPr/>
          </p:nvSpPr>
          <p:spPr bwMode="auto">
            <a:xfrm>
              <a:off x="10170085" y="2824939"/>
              <a:ext cx="341432" cy="36576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Rounded Rectangle 11">
            <a:extLst>
              <a:ext uri="{FF2B5EF4-FFF2-40B4-BE49-F238E27FC236}">
                <a16:creationId xmlns:a16="http://schemas.microsoft.com/office/drawing/2014/main" id="{FDF45F3E-75A2-CDC7-4E0D-B67E60CDCA96}"/>
              </a:ext>
            </a:extLst>
          </p:cNvPr>
          <p:cNvSpPr/>
          <p:nvPr/>
        </p:nvSpPr>
        <p:spPr bwMode="auto">
          <a:xfrm>
            <a:off x="8836182" y="4205301"/>
            <a:ext cx="3079537" cy="1503814"/>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600" b="1" i="0">
                <a:solidFill>
                  <a:schemeClr val="bg2"/>
                </a:solidFill>
                <a:effectLst/>
                <a:latin typeface="Segoe UI" panose="020B0502040204020203" pitchFamily="34" charset="0"/>
              </a:rPr>
              <a:t>Delivering on the promise of analytics with limited resources</a:t>
            </a:r>
            <a:endParaRPr lang="en-US" sz="1600" b="1">
              <a:solidFill>
                <a:schemeClr val="bg2"/>
              </a:solidFill>
              <a:effectLst/>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36197291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98AF47-74F5-724F-AD59-8AD4538EE99B}"/>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Introducing Microsoft Fabric––a unified analytics solution for the era of AI </a:t>
            </a:r>
          </a:p>
        </p:txBody>
      </p:sp>
      <p:pic>
        <p:nvPicPr>
          <p:cNvPr id="15" name="Picture 14" descr="Microsoft Fabric">
            <a:extLst>
              <a:ext uri="{FF2B5EF4-FFF2-40B4-BE49-F238E27FC236}">
                <a16:creationId xmlns:a16="http://schemas.microsoft.com/office/drawing/2014/main" id="{403057A1-4DDA-C244-88DD-87BC5A9D9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687" y="2205736"/>
            <a:ext cx="992164" cy="992164"/>
          </a:xfrm>
          <a:prstGeom prst="rect">
            <a:avLst/>
          </a:prstGeom>
        </p:spPr>
      </p:pic>
      <p:pic>
        <p:nvPicPr>
          <p:cNvPr id="17" name="Picture 16">
            <a:extLst>
              <a:ext uri="{FF2B5EF4-FFF2-40B4-BE49-F238E27FC236}">
                <a16:creationId xmlns:a16="http://schemas.microsoft.com/office/drawing/2014/main" id="{D98EFF9E-E875-2E4D-92F2-7039403EDA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639" y="3725798"/>
            <a:ext cx="490031" cy="490988"/>
          </a:xfrm>
          <a:prstGeom prst="rect">
            <a:avLst/>
          </a:prstGeom>
        </p:spPr>
      </p:pic>
      <p:sp>
        <p:nvSpPr>
          <p:cNvPr id="18" name="TextBox 17">
            <a:extLst>
              <a:ext uri="{FF2B5EF4-FFF2-40B4-BE49-F238E27FC236}">
                <a16:creationId xmlns:a16="http://schemas.microsoft.com/office/drawing/2014/main" id="{25971CD3-B1E5-C944-A3D4-F0F0B3130C26}"/>
              </a:ext>
            </a:extLst>
          </p:cNvPr>
          <p:cNvSpPr txBox="1"/>
          <p:nvPr/>
        </p:nvSpPr>
        <p:spPr>
          <a:xfrm>
            <a:off x="1264085" y="4563853"/>
            <a:ext cx="493725" cy="153888"/>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OneLake</a:t>
            </a:r>
            <a:endPar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27" name="Graphic 26">
            <a:extLst>
              <a:ext uri="{FF2B5EF4-FFF2-40B4-BE49-F238E27FC236}">
                <a16:creationId xmlns:a16="http://schemas.microsoft.com/office/drawing/2014/main" id="{3FBA1381-5A4E-F845-AAD3-B214DD03B28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3145" y="3689837"/>
            <a:ext cx="578039" cy="578040"/>
          </a:xfrm>
          <a:prstGeom prst="rect">
            <a:avLst/>
          </a:prstGeom>
        </p:spPr>
      </p:pic>
      <p:sp>
        <p:nvSpPr>
          <p:cNvPr id="28" name="TextBox 27">
            <a:extLst>
              <a:ext uri="{FF2B5EF4-FFF2-40B4-BE49-F238E27FC236}">
                <a16:creationId xmlns:a16="http://schemas.microsoft.com/office/drawing/2014/main" id="{F77C3D6E-E302-3242-9349-0CDA57602909}"/>
              </a:ext>
            </a:extLst>
          </p:cNvPr>
          <p:cNvSpPr txBox="1"/>
          <p:nvPr/>
        </p:nvSpPr>
        <p:spPr>
          <a:xfrm>
            <a:off x="2145496" y="4563853"/>
            <a:ext cx="713336" cy="153888"/>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Factory</a:t>
            </a:r>
          </a:p>
        </p:txBody>
      </p:sp>
      <p:pic>
        <p:nvPicPr>
          <p:cNvPr id="26" name="Graphic 25">
            <a:extLst>
              <a:ext uri="{FF2B5EF4-FFF2-40B4-BE49-F238E27FC236}">
                <a16:creationId xmlns:a16="http://schemas.microsoft.com/office/drawing/2014/main" id="{22D18F0C-D9C5-224F-9961-CE2ABB4D604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1992" y="3683940"/>
            <a:ext cx="578038" cy="578038"/>
          </a:xfrm>
          <a:prstGeom prst="rect">
            <a:avLst/>
          </a:prstGeom>
        </p:spPr>
      </p:pic>
      <p:sp>
        <p:nvSpPr>
          <p:cNvPr id="25" name="TextBox 24">
            <a:extLst>
              <a:ext uri="{FF2B5EF4-FFF2-40B4-BE49-F238E27FC236}">
                <a16:creationId xmlns:a16="http://schemas.microsoft.com/office/drawing/2014/main" id="{40581BF2-69EF-0E48-AF29-8BD322410B06}"/>
              </a:ext>
            </a:extLst>
          </p:cNvPr>
          <p:cNvSpPr txBox="1"/>
          <p:nvPr/>
        </p:nvSpPr>
        <p:spPr>
          <a:xfrm>
            <a:off x="3145302" y="4468385"/>
            <a:ext cx="971420" cy="307777"/>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Synapse</a:t>
            </a:r>
          </a:p>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Engineering</a:t>
            </a:r>
          </a:p>
        </p:txBody>
      </p:sp>
      <p:pic>
        <p:nvPicPr>
          <p:cNvPr id="22" name="Graphic 21">
            <a:extLst>
              <a:ext uri="{FF2B5EF4-FFF2-40B4-BE49-F238E27FC236}">
                <a16:creationId xmlns:a16="http://schemas.microsoft.com/office/drawing/2014/main" id="{B60BDDAC-3EC1-8C48-BA7B-58D69183DEA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0839" y="3678043"/>
            <a:ext cx="611023" cy="611022"/>
          </a:xfrm>
          <a:prstGeom prst="rect">
            <a:avLst/>
          </a:prstGeom>
        </p:spPr>
      </p:pic>
      <p:sp>
        <p:nvSpPr>
          <p:cNvPr id="21" name="TextBox 20">
            <a:extLst>
              <a:ext uri="{FF2B5EF4-FFF2-40B4-BE49-F238E27FC236}">
                <a16:creationId xmlns:a16="http://schemas.microsoft.com/office/drawing/2014/main" id="{890244EF-9F82-FD4F-ACE3-A4012A6CAC9C}"/>
              </a:ext>
            </a:extLst>
          </p:cNvPr>
          <p:cNvSpPr txBox="1"/>
          <p:nvPr/>
        </p:nvSpPr>
        <p:spPr>
          <a:xfrm>
            <a:off x="4290178" y="4468385"/>
            <a:ext cx="939360" cy="307777"/>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Synapse</a:t>
            </a:r>
          </a:p>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Warehouse</a:t>
            </a:r>
          </a:p>
        </p:txBody>
      </p:sp>
      <p:pic>
        <p:nvPicPr>
          <p:cNvPr id="24" name="Graphic 23">
            <a:extLst>
              <a:ext uri="{FF2B5EF4-FFF2-40B4-BE49-F238E27FC236}">
                <a16:creationId xmlns:a16="http://schemas.microsoft.com/office/drawing/2014/main" id="{ED454310-7ACD-9647-B834-2EC5BC20414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9685" y="3672144"/>
            <a:ext cx="578040" cy="578040"/>
          </a:xfrm>
          <a:prstGeom prst="rect">
            <a:avLst/>
          </a:prstGeom>
        </p:spPr>
      </p:pic>
      <p:sp>
        <p:nvSpPr>
          <p:cNvPr id="23" name="TextBox 22">
            <a:extLst>
              <a:ext uri="{FF2B5EF4-FFF2-40B4-BE49-F238E27FC236}">
                <a16:creationId xmlns:a16="http://schemas.microsoft.com/office/drawing/2014/main" id="{394913AE-DF9C-7540-9D77-C2759920FE76}"/>
              </a:ext>
            </a:extLst>
          </p:cNvPr>
          <p:cNvSpPr txBox="1"/>
          <p:nvPr/>
        </p:nvSpPr>
        <p:spPr>
          <a:xfrm>
            <a:off x="5526426" y="4468384"/>
            <a:ext cx="724557" cy="307777"/>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Synapse</a:t>
            </a:r>
          </a:p>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Science</a:t>
            </a:r>
          </a:p>
        </p:txBody>
      </p:sp>
      <p:pic>
        <p:nvPicPr>
          <p:cNvPr id="19" name="Graphic 18">
            <a:extLst>
              <a:ext uri="{FF2B5EF4-FFF2-40B4-BE49-F238E27FC236}">
                <a16:creationId xmlns:a16="http://schemas.microsoft.com/office/drawing/2014/main" id="{8A515270-B3EE-7C43-B9FF-622F0DB526A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9151" y="3654450"/>
            <a:ext cx="604575" cy="604575"/>
          </a:xfrm>
          <a:prstGeom prst="rect">
            <a:avLst/>
          </a:prstGeom>
        </p:spPr>
      </p:pic>
      <p:sp>
        <p:nvSpPr>
          <p:cNvPr id="20" name="TextBox 19">
            <a:extLst>
              <a:ext uri="{FF2B5EF4-FFF2-40B4-BE49-F238E27FC236}">
                <a16:creationId xmlns:a16="http://schemas.microsoft.com/office/drawing/2014/main" id="{6E3323E7-02BE-614C-B777-7EEEB7A374D9}"/>
              </a:ext>
            </a:extLst>
          </p:cNvPr>
          <p:cNvSpPr txBox="1"/>
          <p:nvPr/>
        </p:nvSpPr>
        <p:spPr>
          <a:xfrm>
            <a:off x="6505938" y="4468385"/>
            <a:ext cx="1104469" cy="307777"/>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Synapse</a:t>
            </a:r>
          </a:p>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Real-Time Analytics</a:t>
            </a:r>
          </a:p>
        </p:txBody>
      </p:sp>
      <p:pic>
        <p:nvPicPr>
          <p:cNvPr id="30" name="Graphic 29">
            <a:extLst>
              <a:ext uri="{FF2B5EF4-FFF2-40B4-BE49-F238E27FC236}">
                <a16:creationId xmlns:a16="http://schemas.microsoft.com/office/drawing/2014/main" id="{5C969B4D-8D74-7542-AA63-5C9ABEC4D36D}"/>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30217" y="3729492"/>
            <a:ext cx="578040" cy="578040"/>
          </a:xfrm>
          <a:prstGeom prst="rect">
            <a:avLst/>
          </a:prstGeom>
        </p:spPr>
      </p:pic>
      <p:sp>
        <p:nvSpPr>
          <p:cNvPr id="29" name="TextBox 28">
            <a:extLst>
              <a:ext uri="{FF2B5EF4-FFF2-40B4-BE49-F238E27FC236}">
                <a16:creationId xmlns:a16="http://schemas.microsoft.com/office/drawing/2014/main" id="{606D0B1C-C898-794D-99D1-0297952F5844}"/>
              </a:ext>
            </a:extLst>
          </p:cNvPr>
          <p:cNvSpPr txBox="1"/>
          <p:nvPr/>
        </p:nvSpPr>
        <p:spPr>
          <a:xfrm>
            <a:off x="8071574" y="4563853"/>
            <a:ext cx="495327" cy="153889"/>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Power BI</a:t>
            </a:r>
          </a:p>
        </p:txBody>
      </p:sp>
      <p:sp>
        <p:nvSpPr>
          <p:cNvPr id="32" name="Rounded Rectangle 35">
            <a:extLst>
              <a:ext uri="{FF2B5EF4-FFF2-40B4-BE49-F238E27FC236}">
                <a16:creationId xmlns:a16="http://schemas.microsoft.com/office/drawing/2014/main" id="{726B6107-E077-4D41-8945-464EDFC6AEC6}"/>
              </a:ext>
              <a:ext uri="{C183D7F6-B498-43B3-948B-1728B52AA6E4}">
                <adec:decorative xmlns:adec="http://schemas.microsoft.com/office/drawing/2017/decorative" val="1"/>
              </a:ext>
            </a:extLst>
          </p:cNvPr>
          <p:cNvSpPr/>
          <p:nvPr/>
        </p:nvSpPr>
        <p:spPr bwMode="auto">
          <a:xfrm>
            <a:off x="584200" y="5168503"/>
            <a:ext cx="8831815" cy="624352"/>
          </a:xfrm>
          <a:prstGeom prst="roundRect">
            <a:avLst>
              <a:gd name="adj" fmla="val 1582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33" name="TextBox 32">
            <a:extLst>
              <a:ext uri="{FF2B5EF4-FFF2-40B4-BE49-F238E27FC236}">
                <a16:creationId xmlns:a16="http://schemas.microsoft.com/office/drawing/2014/main" id="{A6053EE0-2F08-C747-B39C-044807305001}"/>
              </a:ext>
            </a:extLst>
          </p:cNvPr>
          <p:cNvSpPr txBox="1"/>
          <p:nvPr/>
        </p:nvSpPr>
        <p:spPr>
          <a:xfrm>
            <a:off x="1041637" y="5342560"/>
            <a:ext cx="1801184" cy="258792"/>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Lake-centric and open</a:t>
            </a:r>
            <a:endParaRPr kumimoji="0" lang="en-US" sz="12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35" name="TextBox 34">
            <a:extLst>
              <a:ext uri="{FF2B5EF4-FFF2-40B4-BE49-F238E27FC236}">
                <a16:creationId xmlns:a16="http://schemas.microsoft.com/office/drawing/2014/main" id="{7A592E5F-A48B-7849-9709-325755F82B8E}"/>
              </a:ext>
            </a:extLst>
          </p:cNvPr>
          <p:cNvSpPr txBox="1"/>
          <p:nvPr/>
        </p:nvSpPr>
        <p:spPr>
          <a:xfrm>
            <a:off x="3220058" y="5342560"/>
            <a:ext cx="1552271" cy="258792"/>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Role-specific tools</a:t>
            </a:r>
            <a:endParaRPr kumimoji="0" lang="en-US" sz="12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34" name="TextBox 33">
            <a:extLst>
              <a:ext uri="{FF2B5EF4-FFF2-40B4-BE49-F238E27FC236}">
                <a16:creationId xmlns:a16="http://schemas.microsoft.com/office/drawing/2014/main" id="{C22E98D5-C63A-7249-A910-5FD44C0AEC09}"/>
              </a:ext>
            </a:extLst>
          </p:cNvPr>
          <p:cNvSpPr txBox="1"/>
          <p:nvPr/>
        </p:nvSpPr>
        <p:spPr>
          <a:xfrm>
            <a:off x="5149565" y="5251984"/>
            <a:ext cx="1552271" cy="439946"/>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Empower every Microsoft 365 user</a:t>
            </a:r>
          </a:p>
        </p:txBody>
      </p:sp>
      <p:sp>
        <p:nvSpPr>
          <p:cNvPr id="36" name="TextBox 35">
            <a:extLst>
              <a:ext uri="{FF2B5EF4-FFF2-40B4-BE49-F238E27FC236}">
                <a16:creationId xmlns:a16="http://schemas.microsoft.com/office/drawing/2014/main" id="{CEF4E4FD-39BE-5E43-9D4E-6E426F8456EA}"/>
              </a:ext>
            </a:extLst>
          </p:cNvPr>
          <p:cNvSpPr txBox="1"/>
          <p:nvPr/>
        </p:nvSpPr>
        <p:spPr>
          <a:xfrm>
            <a:off x="7079072" y="5251984"/>
            <a:ext cx="1879506" cy="439946"/>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Persistent governance and security</a:t>
            </a:r>
            <a:endParaRPr kumimoji="0" lang="en-US" sz="1200" b="0" i="0" u="none" strike="noStrike" kern="1200" cap="none" spc="0" normalizeH="0" baseline="0" noProof="0">
              <a:ln>
                <a:noFill/>
              </a:ln>
              <a:solidFill>
                <a:srgbClr val="000000"/>
              </a:solidFill>
              <a:effectLst/>
              <a:uLnTx/>
              <a:uFillTx/>
              <a:latin typeface="Segoe UI Semibold"/>
              <a:ea typeface="+mn-ea"/>
              <a:cs typeface="Segoe UI Semibold"/>
            </a:endParaRPr>
          </a:p>
        </p:txBody>
      </p:sp>
      <p:grpSp>
        <p:nvGrpSpPr>
          <p:cNvPr id="37" name="Group 36" descr="Bracket encapsulating all the previous elements mentioned, pointing towards the following description:">
            <a:extLst>
              <a:ext uri="{FF2B5EF4-FFF2-40B4-BE49-F238E27FC236}">
                <a16:creationId xmlns:a16="http://schemas.microsoft.com/office/drawing/2014/main" id="{C06E195D-CC07-1148-B47D-481A9125EE83}"/>
              </a:ext>
            </a:extLst>
          </p:cNvPr>
          <p:cNvGrpSpPr/>
          <p:nvPr/>
        </p:nvGrpSpPr>
        <p:grpSpPr>
          <a:xfrm flipH="1">
            <a:off x="9522262" y="2150622"/>
            <a:ext cx="445930" cy="4122075"/>
            <a:chOff x="8244001" y="2023930"/>
            <a:chExt cx="571555" cy="4122075"/>
          </a:xfrm>
        </p:grpSpPr>
        <p:grpSp>
          <p:nvGrpSpPr>
            <p:cNvPr id="38" name="Group 37">
              <a:extLst>
                <a:ext uri="{FF2B5EF4-FFF2-40B4-BE49-F238E27FC236}">
                  <a16:creationId xmlns:a16="http://schemas.microsoft.com/office/drawing/2014/main" id="{F1592242-D0AB-C84B-8AC7-AE780076969E}"/>
                </a:ext>
              </a:extLst>
            </p:cNvPr>
            <p:cNvGrpSpPr/>
            <p:nvPr/>
          </p:nvGrpSpPr>
          <p:grpSpPr>
            <a:xfrm rot="10800000">
              <a:off x="8529059" y="5962399"/>
              <a:ext cx="286497" cy="183606"/>
              <a:chOff x="3767569" y="2458608"/>
              <a:chExt cx="286497" cy="116757"/>
            </a:xfrm>
          </p:grpSpPr>
          <p:sp>
            <p:nvSpPr>
              <p:cNvPr id="47" name="Arc 46">
                <a:extLst>
                  <a:ext uri="{FF2B5EF4-FFF2-40B4-BE49-F238E27FC236}">
                    <a16:creationId xmlns:a16="http://schemas.microsoft.com/office/drawing/2014/main" id="{9DC53DBD-8DCE-1949-A86B-BB7850DD1989}"/>
                  </a:ext>
                </a:extLst>
              </p:cNvPr>
              <p:cNvSpPr/>
              <p:nvPr/>
            </p:nvSpPr>
            <p:spPr>
              <a:xfrm>
                <a:off x="3870466" y="2458612"/>
                <a:ext cx="183600" cy="116753"/>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8" name="Straight Connector 47">
                <a:extLst>
                  <a:ext uri="{FF2B5EF4-FFF2-40B4-BE49-F238E27FC236}">
                    <a16:creationId xmlns:a16="http://schemas.microsoft.com/office/drawing/2014/main" id="{72CA6251-87FD-934B-BE90-F54E61CC0ADF}"/>
                  </a:ext>
                </a:extLst>
              </p:cNvPr>
              <p:cNvCxnSpPr>
                <a:cxnSpLocks/>
              </p:cNvCxnSpPr>
              <p:nvPr/>
            </p:nvCxnSpPr>
            <p:spPr>
              <a:xfrm>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9ADD1E3-1333-2541-9624-AE02B5E961DB}"/>
                </a:ext>
              </a:extLst>
            </p:cNvPr>
            <p:cNvGrpSpPr/>
            <p:nvPr/>
          </p:nvGrpSpPr>
          <p:grpSpPr>
            <a:xfrm rot="10800000" flipV="1">
              <a:off x="8529779" y="2023930"/>
              <a:ext cx="285777" cy="184008"/>
              <a:chOff x="3767569" y="2458608"/>
              <a:chExt cx="285777" cy="117013"/>
            </a:xfrm>
          </p:grpSpPr>
          <p:sp>
            <p:nvSpPr>
              <p:cNvPr id="45" name="Arc 44">
                <a:extLst>
                  <a:ext uri="{FF2B5EF4-FFF2-40B4-BE49-F238E27FC236}">
                    <a16:creationId xmlns:a16="http://schemas.microsoft.com/office/drawing/2014/main" id="{B59AFC30-EFCE-2543-895D-9216CB3E4CA7}"/>
                  </a:ext>
                </a:extLst>
              </p:cNvPr>
              <p:cNvSpPr/>
              <p:nvPr/>
            </p:nvSpPr>
            <p:spPr>
              <a:xfrm>
                <a:off x="3870466" y="2458609"/>
                <a:ext cx="182880" cy="117012"/>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513048A9-7F99-A843-B2BA-B63AF1143058}"/>
                  </a:ext>
                </a:extLst>
              </p:cNvPr>
              <p:cNvCxnSpPr>
                <a:cxnSpLocks/>
              </p:cNvCxnSpPr>
              <p:nvPr/>
            </p:nvCxnSpPr>
            <p:spPr>
              <a:xfrm flipV="1">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1029B8EB-ED8E-9345-9DF8-B51E97C5F501}"/>
                </a:ext>
              </a:extLst>
            </p:cNvPr>
            <p:cNvCxnSpPr>
              <a:cxnSpLocks/>
              <a:stCxn id="47" idx="2"/>
            </p:cNvCxnSpPr>
            <p:nvPr/>
          </p:nvCxnSpPr>
          <p:spPr>
            <a:xfrm flipV="1">
              <a:off x="8529059" y="4228770"/>
              <a:ext cx="720" cy="182542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EB099B5D-AA11-8844-8BE1-964C737B2E15}"/>
                </a:ext>
              </a:extLst>
            </p:cNvPr>
            <p:cNvSpPr/>
            <p:nvPr/>
          </p:nvSpPr>
          <p:spPr>
            <a:xfrm flipV="1">
              <a:off x="8346898" y="3797388"/>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04812F54-1F08-1549-B0B3-07E9F26A1AA3}"/>
                </a:ext>
              </a:extLst>
            </p:cNvPr>
            <p:cNvCxnSpPr>
              <a:cxnSpLocks/>
              <a:endCxn id="43" idx="0"/>
            </p:cNvCxnSpPr>
            <p:nvPr/>
          </p:nvCxnSpPr>
          <p:spPr>
            <a:xfrm>
              <a:off x="8244001" y="4084975"/>
              <a:ext cx="194337"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BC0A79A0-897B-9B48-AE57-03FEE54F34B8}"/>
                </a:ext>
              </a:extLst>
            </p:cNvPr>
            <p:cNvSpPr/>
            <p:nvPr/>
          </p:nvSpPr>
          <p:spPr>
            <a:xfrm>
              <a:off x="8346898" y="4084975"/>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29D42FC5-EB48-E645-B50C-E9F4E823BCC0}"/>
                </a:ext>
              </a:extLst>
            </p:cNvPr>
            <p:cNvCxnSpPr>
              <a:cxnSpLocks/>
            </p:cNvCxnSpPr>
            <p:nvPr/>
          </p:nvCxnSpPr>
          <p:spPr>
            <a:xfrm flipV="1">
              <a:off x="8529779" y="2118732"/>
              <a:ext cx="0" cy="182244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64DB185C-D3B6-944D-989E-DF783CC9CBFE}"/>
              </a:ext>
            </a:extLst>
          </p:cNvPr>
          <p:cNvSpPr txBox="1"/>
          <p:nvPr/>
        </p:nvSpPr>
        <p:spPr>
          <a:xfrm>
            <a:off x="10171049" y="2708094"/>
            <a:ext cx="757186" cy="215444"/>
          </a:xfrm>
          <a:prstGeom prst="rect">
            <a:avLst/>
          </a:prstGeom>
          <a:noFill/>
        </p:spPr>
        <p:txBody>
          <a:bodyPr wrap="non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117865"/>
                </a:solidFill>
                <a:effectLst/>
                <a:uLnTx/>
                <a:uFillTx/>
                <a:latin typeface="Segoe UI"/>
                <a:ea typeface="+mn-ea"/>
                <a:cs typeface="+mn-cs"/>
              </a:rPr>
              <a:t>Single…</a:t>
            </a:r>
          </a:p>
        </p:txBody>
      </p:sp>
      <p:sp>
        <p:nvSpPr>
          <p:cNvPr id="50" name="TextBox 49">
            <a:extLst>
              <a:ext uri="{FF2B5EF4-FFF2-40B4-BE49-F238E27FC236}">
                <a16:creationId xmlns:a16="http://schemas.microsoft.com/office/drawing/2014/main" id="{CF0A5A3F-AFDD-084E-BE89-381A717E93CF}"/>
              </a:ext>
            </a:extLst>
          </p:cNvPr>
          <p:cNvSpPr txBox="1"/>
          <p:nvPr/>
        </p:nvSpPr>
        <p:spPr>
          <a:xfrm>
            <a:off x="10171049" y="2990684"/>
            <a:ext cx="1790903" cy="279563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Onboarding and trials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Sign-on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Navigation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UX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Workspace organization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Collaboration experience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Data Lake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Storage format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Data copy for all engines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Security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CI/CD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Monitoring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Data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Governance &amp; compliance</a:t>
            </a:r>
          </a:p>
        </p:txBody>
      </p:sp>
      <p:sp>
        <p:nvSpPr>
          <p:cNvPr id="6" name="Slide Number Placeholder 5">
            <a:extLst>
              <a:ext uri="{FF2B5EF4-FFF2-40B4-BE49-F238E27FC236}">
                <a16:creationId xmlns:a16="http://schemas.microsoft.com/office/drawing/2014/main" id="{DB1D3D2A-BD56-6D43-BD69-9A60E511D7AC}"/>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FD62C684-F329-2046-B57F-FBFAE2D6CFAF}"/>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251958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0CB959-B126-E4FF-993A-43CFBE08A9FC}"/>
              </a:ext>
            </a:extLst>
          </p:cNvPr>
          <p:cNvSpPr>
            <a:spLocks noGrp="1"/>
          </p:cNvSpPr>
          <p:nvPr>
            <p:ph type="title" idx="4294967295"/>
          </p:nvPr>
        </p:nvSpPr>
        <p:spPr>
          <a:xfrm>
            <a:off x="4149725" y="4748213"/>
            <a:ext cx="5010150" cy="1398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Experiences overview</a:t>
            </a:r>
          </a:p>
        </p:txBody>
      </p:sp>
    </p:spTree>
    <p:extLst>
      <p:ext uri="{BB962C8B-B14F-4D97-AF65-F5344CB8AC3E}">
        <p14:creationId xmlns:p14="http://schemas.microsoft.com/office/powerpoint/2010/main" val="117249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6475B-F767-6F4B-90DF-DF2FBB7DB6E5}"/>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Six key experiences for end-to-end analytics</a:t>
            </a:r>
          </a:p>
        </p:txBody>
      </p:sp>
      <p:sp>
        <p:nvSpPr>
          <p:cNvPr id="2" name="Subtitle 1">
            <a:extLst>
              <a:ext uri="{FF2B5EF4-FFF2-40B4-BE49-F238E27FC236}">
                <a16:creationId xmlns:a16="http://schemas.microsoft.com/office/drawing/2014/main" id="{8E0C7281-A576-3740-9980-B995DEE86157}"/>
              </a:ext>
            </a:extLst>
          </p:cNvPr>
          <p:cNvSpPr>
            <a:spLocks noGrp="1"/>
          </p:cNvSpPr>
          <p:nvPr>
            <p:ph type="subTitle" idx="1"/>
          </p:nvPr>
        </p:nvSpPr>
        <p:spPr>
          <a:xfrm>
            <a:off x="635034" y="1308174"/>
            <a:ext cx="10779034" cy="365126"/>
          </a:xfrm>
        </p:spPr>
        <p:txBody>
          <a:bodyPr/>
          <a:lstStyle/>
          <a:p>
            <a:pPr>
              <a:lnSpc>
                <a:spcPct val="100000"/>
              </a:lnSpc>
            </a:pPr>
            <a:r>
              <a:rPr lang="en-US" sz="2000"/>
              <a:t>Experiences are designed to target specific personas and tasks, yet work together seamlessly in a unified platform via </a:t>
            </a:r>
            <a:r>
              <a:rPr lang="en-US" sz="2000" err="1"/>
              <a:t>OneLake</a:t>
            </a:r>
            <a:r>
              <a:rPr lang="en-US" sz="2000"/>
              <a:t> to enable creators to collaboratively do their best work</a:t>
            </a:r>
          </a:p>
        </p:txBody>
      </p:sp>
      <p:sp>
        <p:nvSpPr>
          <p:cNvPr id="7" name="Rounded Rectangle 6">
            <a:extLst>
              <a:ext uri="{FF2B5EF4-FFF2-40B4-BE49-F238E27FC236}">
                <a16:creationId xmlns:a16="http://schemas.microsoft.com/office/drawing/2014/main" id="{2F35D928-3BA4-8D20-597E-0776A5576F07}"/>
              </a:ext>
              <a:ext uri="{C183D7F6-B498-43B3-948B-1728B52AA6E4}">
                <adec:decorative xmlns:adec="http://schemas.microsoft.com/office/drawing/2017/decorative" val="1"/>
              </a:ext>
            </a:extLst>
          </p:cNvPr>
          <p:cNvSpPr/>
          <p:nvPr/>
        </p:nvSpPr>
        <p:spPr bwMode="auto">
          <a:xfrm>
            <a:off x="485465" y="2216292"/>
            <a:ext cx="11221071" cy="4048979"/>
          </a:xfrm>
          <a:prstGeom prst="roundRect">
            <a:avLst>
              <a:gd name="adj" fmla="val 3641"/>
            </a:avLst>
          </a:prstGeom>
          <a:solidFill>
            <a:schemeClr val="bg1"/>
          </a:solidFill>
          <a:ln w="9525" cap="flat" cmpd="sng" algn="ctr">
            <a:noFill/>
            <a:prstDash val="solid"/>
            <a:headEnd type="none" w="med" len="med"/>
            <a:tailEnd type="none" w="med" len="med"/>
          </a:ln>
          <a:effectLst>
            <a:outerShdw blurRad="254000"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 name="Graphic 8" descr="Data Integration logo">
            <a:extLst>
              <a:ext uri="{FF2B5EF4-FFF2-40B4-BE49-F238E27FC236}">
                <a16:creationId xmlns:a16="http://schemas.microsoft.com/office/drawing/2014/main" id="{5867D505-9202-884B-9F56-B5F5AEEEF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191" y="2472068"/>
            <a:ext cx="325364" cy="325364"/>
          </a:xfrm>
          <a:prstGeom prst="rect">
            <a:avLst/>
          </a:prstGeom>
        </p:spPr>
      </p:pic>
      <p:sp>
        <p:nvSpPr>
          <p:cNvPr id="8" name="TextBox 7">
            <a:extLst>
              <a:ext uri="{FF2B5EF4-FFF2-40B4-BE49-F238E27FC236}">
                <a16:creationId xmlns:a16="http://schemas.microsoft.com/office/drawing/2014/main" id="{917D418A-517A-04C0-3E19-3043A30B58BF}"/>
              </a:ext>
            </a:extLst>
          </p:cNvPr>
          <p:cNvSpPr txBox="1"/>
          <p:nvPr/>
        </p:nvSpPr>
        <p:spPr>
          <a:xfrm>
            <a:off x="1351153" y="2377007"/>
            <a:ext cx="10062914" cy="523220"/>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kumimoji="0" lang="en-US" sz="1400" i="0" u="none" strike="noStrike" kern="1200" cap="none" spc="0" normalizeH="0" baseline="0" noProof="0">
                <a:ln>
                  <a:noFill/>
                </a:ln>
                <a:solidFill>
                  <a:srgbClr val="000000"/>
                </a:solidFill>
                <a:effectLst/>
                <a:uLnTx/>
                <a:uFillTx/>
                <a:latin typeface="Segoe UI"/>
                <a:cs typeface="Segoe UI"/>
              </a:rPr>
              <a:t>Combines the ease of </a:t>
            </a:r>
            <a:r>
              <a:rPr lang="en-US" sz="1400">
                <a:solidFill>
                  <a:srgbClr val="000000"/>
                </a:solidFill>
                <a:latin typeface="Segoe UI"/>
                <a:cs typeface="Segoe UI"/>
              </a:rPr>
              <a:t>use of Power Query with the scale and Power of Azure Data Factory to leverage 200+ native connectors to data sources on premises and in cloud</a:t>
            </a:r>
          </a:p>
        </p:txBody>
      </p:sp>
      <p:pic>
        <p:nvPicPr>
          <p:cNvPr id="11" name="Graphic 10" descr="Data Engineering logo">
            <a:extLst>
              <a:ext uri="{FF2B5EF4-FFF2-40B4-BE49-F238E27FC236}">
                <a16:creationId xmlns:a16="http://schemas.microsoft.com/office/drawing/2014/main" id="{B4DB5A63-F51C-A440-B68F-84B7EE4E70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91" y="3086104"/>
            <a:ext cx="325363" cy="325363"/>
          </a:xfrm>
          <a:prstGeom prst="rect">
            <a:avLst/>
          </a:prstGeom>
        </p:spPr>
      </p:pic>
      <p:sp>
        <p:nvSpPr>
          <p:cNvPr id="17" name="TextBox 16">
            <a:extLst>
              <a:ext uri="{FF2B5EF4-FFF2-40B4-BE49-F238E27FC236}">
                <a16:creationId xmlns:a16="http://schemas.microsoft.com/office/drawing/2014/main" id="{4E043277-2452-9D6A-AFAC-9F6ABFB473E0}"/>
              </a:ext>
            </a:extLst>
          </p:cNvPr>
          <p:cNvSpPr txBox="1"/>
          <p:nvPr/>
        </p:nvSpPr>
        <p:spPr>
          <a:xfrm>
            <a:off x="1351153" y="3096870"/>
            <a:ext cx="10032498" cy="307777"/>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kumimoji="0" lang="en-US" sz="1400" i="0" u="none" strike="noStrike" kern="1200" cap="none" spc="0" normalizeH="0" baseline="0" noProof="0">
                <a:ln>
                  <a:noFill/>
                </a:ln>
                <a:solidFill>
                  <a:srgbClr val="000000"/>
                </a:solidFill>
                <a:effectLst/>
                <a:uLnTx/>
                <a:uFillTx/>
                <a:latin typeface="Segoe UI"/>
                <a:cs typeface="Segoe UI"/>
              </a:rPr>
              <a:t>World-class Spark platform with great authoring experiences to empower data engineers to transform data at scale</a:t>
            </a:r>
            <a:endParaRPr lang="en-US" sz="1400" i="0" u="none" strike="noStrike" kern="1200" cap="none" spc="0" normalizeH="0" baseline="0" noProof="0">
              <a:ln>
                <a:noFill/>
              </a:ln>
              <a:solidFill>
                <a:srgbClr val="000000"/>
              </a:solidFill>
              <a:effectLst/>
              <a:uLnTx/>
              <a:uFillTx/>
              <a:latin typeface="Segoe UI"/>
              <a:cs typeface="Segoe UI"/>
            </a:endParaRPr>
          </a:p>
        </p:txBody>
      </p:sp>
      <p:pic>
        <p:nvPicPr>
          <p:cNvPr id="12" name="Graphic 11" descr="Data Warehouse logo">
            <a:extLst>
              <a:ext uri="{FF2B5EF4-FFF2-40B4-BE49-F238E27FC236}">
                <a16:creationId xmlns:a16="http://schemas.microsoft.com/office/drawing/2014/main" id="{CDF5EDE4-F797-8845-A8E0-8A74ACD475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553" y="3690970"/>
            <a:ext cx="343929" cy="343929"/>
          </a:xfrm>
          <a:prstGeom prst="rect">
            <a:avLst/>
          </a:prstGeom>
        </p:spPr>
      </p:pic>
      <p:sp>
        <p:nvSpPr>
          <p:cNvPr id="19" name="TextBox 18">
            <a:extLst>
              <a:ext uri="{FF2B5EF4-FFF2-40B4-BE49-F238E27FC236}">
                <a16:creationId xmlns:a16="http://schemas.microsoft.com/office/drawing/2014/main" id="{8FE45957-C8E7-E651-C947-FA32AB8E3451}"/>
              </a:ext>
            </a:extLst>
          </p:cNvPr>
          <p:cNvSpPr txBox="1"/>
          <p:nvPr/>
        </p:nvSpPr>
        <p:spPr>
          <a:xfrm>
            <a:off x="1351153" y="3601290"/>
            <a:ext cx="10032498" cy="523220"/>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kumimoji="0" lang="en-US" sz="1400" i="0" u="none" strike="noStrike" kern="1200" cap="none" spc="0" normalizeH="0" baseline="0" noProof="0">
                <a:ln>
                  <a:noFill/>
                </a:ln>
                <a:solidFill>
                  <a:srgbClr val="000000"/>
                </a:solidFill>
                <a:effectLst/>
                <a:uLnTx/>
                <a:uFillTx/>
                <a:latin typeface="Segoe UI"/>
                <a:cs typeface="Segoe UI"/>
              </a:rPr>
              <a:t>Providing industry leading SQL performance and scale, fully separating compute from storage for independently scaling and natively storing data in open Delta Lake</a:t>
            </a:r>
            <a:endParaRPr lang="en-US" sz="1400" i="0" u="none" strike="noStrike" kern="1200" cap="none" spc="0" normalizeH="0" baseline="0" noProof="0">
              <a:ln>
                <a:noFill/>
              </a:ln>
              <a:solidFill>
                <a:srgbClr val="000000"/>
              </a:solidFill>
              <a:effectLst/>
              <a:uLnTx/>
              <a:uFillTx/>
              <a:latin typeface="Segoe UI"/>
              <a:cs typeface="Segoe UI"/>
            </a:endParaRPr>
          </a:p>
        </p:txBody>
      </p:sp>
      <p:pic>
        <p:nvPicPr>
          <p:cNvPr id="13" name="Graphic 12" descr="Data Science logo">
            <a:extLst>
              <a:ext uri="{FF2B5EF4-FFF2-40B4-BE49-F238E27FC236}">
                <a16:creationId xmlns:a16="http://schemas.microsoft.com/office/drawing/2014/main" id="{79604249-07D0-AD4C-A798-FD5A5D6802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387" y="4421166"/>
            <a:ext cx="325364" cy="325364"/>
          </a:xfrm>
          <a:prstGeom prst="rect">
            <a:avLst/>
          </a:prstGeom>
        </p:spPr>
      </p:pic>
      <p:sp>
        <p:nvSpPr>
          <p:cNvPr id="21" name="TextBox 20">
            <a:extLst>
              <a:ext uri="{FF2B5EF4-FFF2-40B4-BE49-F238E27FC236}">
                <a16:creationId xmlns:a16="http://schemas.microsoft.com/office/drawing/2014/main" id="{6C934EAD-F51A-092B-8149-C89B7814F0C0}"/>
              </a:ext>
            </a:extLst>
          </p:cNvPr>
          <p:cNvSpPr txBox="1"/>
          <p:nvPr/>
        </p:nvSpPr>
        <p:spPr>
          <a:xfrm>
            <a:off x="1351153" y="4321153"/>
            <a:ext cx="9990004" cy="523220"/>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lang="en-US" sz="1400">
                <a:solidFill>
                  <a:srgbClr val="000000"/>
                </a:solidFill>
                <a:latin typeface="Segoe UI"/>
                <a:cs typeface="Segoe UI"/>
              </a:rPr>
              <a:t>Build, deploy, and operationalize machine learning models directly within Fabric to empower data scientists and analysts with predictive insights</a:t>
            </a:r>
          </a:p>
        </p:txBody>
      </p:sp>
      <p:pic>
        <p:nvPicPr>
          <p:cNvPr id="14" name="Graphic 13" descr="Real Time Analytics logo">
            <a:extLst>
              <a:ext uri="{FF2B5EF4-FFF2-40B4-BE49-F238E27FC236}">
                <a16:creationId xmlns:a16="http://schemas.microsoft.com/office/drawing/2014/main" id="{7C660641-25A7-7D42-9419-D5481AC41B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2387" y="5057154"/>
            <a:ext cx="340300" cy="340300"/>
          </a:xfrm>
          <a:prstGeom prst="rect">
            <a:avLst/>
          </a:prstGeom>
        </p:spPr>
      </p:pic>
      <p:sp>
        <p:nvSpPr>
          <p:cNvPr id="10" name="TextBox 9">
            <a:extLst>
              <a:ext uri="{FF2B5EF4-FFF2-40B4-BE49-F238E27FC236}">
                <a16:creationId xmlns:a16="http://schemas.microsoft.com/office/drawing/2014/main" id="{A14B37D2-B41B-A843-B941-8008AC77FC8D}"/>
              </a:ext>
            </a:extLst>
          </p:cNvPr>
          <p:cNvSpPr txBox="1"/>
          <p:nvPr/>
        </p:nvSpPr>
        <p:spPr>
          <a:xfrm>
            <a:off x="1351153" y="5041016"/>
            <a:ext cx="10141849" cy="307777"/>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lang="en-US" sz="1400">
                <a:solidFill>
                  <a:srgbClr val="000000"/>
                </a:solidFill>
                <a:latin typeface="Segoe UI"/>
                <a:cs typeface="Segoe UI"/>
              </a:rPr>
              <a:t>Best-in-class</a:t>
            </a:r>
            <a:r>
              <a:rPr kumimoji="0" lang="en-US" sz="1400" i="0" u="none" strike="noStrike" kern="1200" cap="none" spc="0" normalizeH="0" baseline="0" noProof="0">
                <a:ln>
                  <a:noFill/>
                </a:ln>
                <a:solidFill>
                  <a:srgbClr val="000000"/>
                </a:solidFill>
                <a:effectLst/>
                <a:uLnTx/>
                <a:uFillTx/>
                <a:latin typeface="Segoe UI"/>
                <a:cs typeface="Segoe UI"/>
              </a:rPr>
              <a:t> </a:t>
            </a:r>
            <a:r>
              <a:rPr lang="en-US" sz="1400">
                <a:solidFill>
                  <a:srgbClr val="000000"/>
                </a:solidFill>
                <a:latin typeface="Segoe UI"/>
                <a:cs typeface="Segoe UI"/>
              </a:rPr>
              <a:t>engine for observational data analytics to create actionable insights from real-time data</a:t>
            </a:r>
          </a:p>
        </p:txBody>
      </p:sp>
      <p:pic>
        <p:nvPicPr>
          <p:cNvPr id="15" name="Graphic 14" descr="Business Intelligence logo">
            <a:extLst>
              <a:ext uri="{FF2B5EF4-FFF2-40B4-BE49-F238E27FC236}">
                <a16:creationId xmlns:a16="http://schemas.microsoft.com/office/drawing/2014/main" id="{FCDCE972-F2FB-5F4C-896E-B5AEC78087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387" y="5615321"/>
            <a:ext cx="325364" cy="325364"/>
          </a:xfrm>
          <a:prstGeom prst="rect">
            <a:avLst/>
          </a:prstGeom>
        </p:spPr>
      </p:pic>
      <p:sp>
        <p:nvSpPr>
          <p:cNvPr id="23" name="TextBox 22">
            <a:extLst>
              <a:ext uri="{FF2B5EF4-FFF2-40B4-BE49-F238E27FC236}">
                <a16:creationId xmlns:a16="http://schemas.microsoft.com/office/drawing/2014/main" id="{F6FA0D26-FF34-1ECD-A20A-E0AC665BDFD1}"/>
              </a:ext>
            </a:extLst>
          </p:cNvPr>
          <p:cNvSpPr txBox="1"/>
          <p:nvPr/>
        </p:nvSpPr>
        <p:spPr>
          <a:xfrm>
            <a:off x="1351153" y="5545434"/>
            <a:ext cx="10058459" cy="523220"/>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lang="en-US" sz="1400">
                <a:solidFill>
                  <a:srgbClr val="000000"/>
                </a:solidFill>
                <a:latin typeface="Segoe UI"/>
                <a:cs typeface="Segoe UI"/>
              </a:rPr>
              <a:t>The world’s leading business intelligence platform empowers users to</a:t>
            </a:r>
            <a:r>
              <a:rPr kumimoji="0" lang="en-US" sz="1400" i="0" u="none" strike="noStrike" kern="1200" cap="none" spc="0" normalizeH="0" baseline="0" noProof="0">
                <a:ln>
                  <a:noFill/>
                </a:ln>
                <a:solidFill>
                  <a:srgbClr val="000000"/>
                </a:solidFill>
                <a:effectLst/>
                <a:uLnTx/>
                <a:uFillTx/>
                <a:latin typeface="Segoe UI"/>
                <a:cs typeface="Segoe UI"/>
              </a:rPr>
              <a:t> quickly</a:t>
            </a:r>
            <a:r>
              <a:rPr lang="en-US" sz="1400">
                <a:solidFill>
                  <a:srgbClr val="000000"/>
                </a:solidFill>
                <a:latin typeface="Segoe UI"/>
                <a:cs typeface="Segoe UI"/>
              </a:rPr>
              <a:t> and intuitively to make better decisions </a:t>
            </a:r>
            <a:br>
              <a:rPr lang="en-US" sz="1400">
                <a:solidFill>
                  <a:srgbClr val="000000"/>
                </a:solidFill>
                <a:latin typeface="Segoe UI"/>
                <a:cs typeface="Segoe UI"/>
              </a:rPr>
            </a:br>
            <a:r>
              <a:rPr lang="en-US" sz="1400">
                <a:solidFill>
                  <a:srgbClr val="000000"/>
                </a:solidFill>
                <a:latin typeface="Segoe UI"/>
                <a:cs typeface="Segoe UI"/>
              </a:rPr>
              <a:t>with data</a:t>
            </a:r>
            <a:endParaRPr lang="en-US" sz="1400" i="0" u="none" strike="noStrike" kern="1200" cap="none" spc="0" normalizeH="0" baseline="0" noProof="0">
              <a:ln>
                <a:noFill/>
              </a:ln>
              <a:solidFill>
                <a:srgbClr val="000000"/>
              </a:solidFill>
              <a:effectLst/>
              <a:uLnTx/>
              <a:uFillTx/>
              <a:latin typeface="Segoe UI"/>
              <a:cs typeface="Segoe UI"/>
            </a:endParaRPr>
          </a:p>
        </p:txBody>
      </p:sp>
      <p:sp>
        <p:nvSpPr>
          <p:cNvPr id="6" name="Slide Number Placeholder 5">
            <a:extLst>
              <a:ext uri="{FF2B5EF4-FFF2-40B4-BE49-F238E27FC236}">
                <a16:creationId xmlns:a16="http://schemas.microsoft.com/office/drawing/2014/main" id="{8E9098E6-C48D-F54B-A0E1-285A17B1043A}"/>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6</a:t>
            </a:fld>
            <a:endParaRPr lang="en-US"/>
          </a:p>
        </p:txBody>
      </p:sp>
      <p:sp>
        <p:nvSpPr>
          <p:cNvPr id="5" name="Footer Placeholder 4">
            <a:extLst>
              <a:ext uri="{FF2B5EF4-FFF2-40B4-BE49-F238E27FC236}">
                <a16:creationId xmlns:a16="http://schemas.microsoft.com/office/drawing/2014/main" id="{E5F7D043-8CDF-6141-B59F-47E7CD5DE808}"/>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153857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6475B-F767-6F4B-90DF-DF2FBB7DB6E5}"/>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Six key experiences for end-to-end analytics</a:t>
            </a:r>
          </a:p>
        </p:txBody>
      </p:sp>
      <p:sp>
        <p:nvSpPr>
          <p:cNvPr id="2" name="Subtitle 1">
            <a:extLst>
              <a:ext uri="{FF2B5EF4-FFF2-40B4-BE49-F238E27FC236}">
                <a16:creationId xmlns:a16="http://schemas.microsoft.com/office/drawing/2014/main" id="{8E0C7281-A576-3740-9980-B995DEE86157}"/>
              </a:ext>
            </a:extLst>
          </p:cNvPr>
          <p:cNvSpPr>
            <a:spLocks noGrp="1"/>
          </p:cNvSpPr>
          <p:nvPr>
            <p:ph type="subTitle" idx="1"/>
          </p:nvPr>
        </p:nvSpPr>
        <p:spPr>
          <a:xfrm>
            <a:off x="635034" y="1308174"/>
            <a:ext cx="10779034" cy="365126"/>
          </a:xfrm>
        </p:spPr>
        <p:txBody>
          <a:bodyPr/>
          <a:lstStyle/>
          <a:p>
            <a:pPr>
              <a:lnSpc>
                <a:spcPct val="100000"/>
              </a:lnSpc>
            </a:pPr>
            <a:r>
              <a:rPr lang="en-US" sz="2000"/>
              <a:t>Experiences are designed to target specific personas and tasks, yet work together seamlessly in a unified platform via </a:t>
            </a:r>
            <a:r>
              <a:rPr lang="en-US" sz="2000" err="1"/>
              <a:t>OneLake</a:t>
            </a:r>
            <a:r>
              <a:rPr lang="en-US" sz="2000"/>
              <a:t> to enable creators to collaboratively do their best work</a:t>
            </a:r>
          </a:p>
        </p:txBody>
      </p:sp>
      <p:sp>
        <p:nvSpPr>
          <p:cNvPr id="7" name="Rounded Rectangle 6">
            <a:extLst>
              <a:ext uri="{FF2B5EF4-FFF2-40B4-BE49-F238E27FC236}">
                <a16:creationId xmlns:a16="http://schemas.microsoft.com/office/drawing/2014/main" id="{2F35D928-3BA4-8D20-597E-0776A5576F07}"/>
              </a:ext>
              <a:ext uri="{C183D7F6-B498-43B3-948B-1728B52AA6E4}">
                <adec:decorative xmlns:adec="http://schemas.microsoft.com/office/drawing/2017/decorative" val="1"/>
              </a:ext>
            </a:extLst>
          </p:cNvPr>
          <p:cNvSpPr/>
          <p:nvPr/>
        </p:nvSpPr>
        <p:spPr bwMode="auto">
          <a:xfrm>
            <a:off x="485465" y="2216292"/>
            <a:ext cx="11221071" cy="4048979"/>
          </a:xfrm>
          <a:prstGeom prst="roundRect">
            <a:avLst>
              <a:gd name="adj" fmla="val 3641"/>
            </a:avLst>
          </a:prstGeom>
          <a:solidFill>
            <a:schemeClr val="bg1"/>
          </a:solidFill>
          <a:ln w="9525" cap="flat" cmpd="sng" algn="ctr">
            <a:noFill/>
            <a:prstDash val="solid"/>
            <a:headEnd type="none" w="med" len="med"/>
            <a:tailEnd type="none" w="med" len="med"/>
          </a:ln>
          <a:effectLst>
            <a:outerShdw blurRad="254000"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 name="Graphic 8" descr="Data Integration logo">
            <a:extLst>
              <a:ext uri="{FF2B5EF4-FFF2-40B4-BE49-F238E27FC236}">
                <a16:creationId xmlns:a16="http://schemas.microsoft.com/office/drawing/2014/main" id="{5867D505-9202-884B-9F56-B5F5AEEEF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191" y="2472068"/>
            <a:ext cx="325364" cy="325364"/>
          </a:xfrm>
          <a:prstGeom prst="rect">
            <a:avLst/>
          </a:prstGeom>
        </p:spPr>
      </p:pic>
      <p:sp>
        <p:nvSpPr>
          <p:cNvPr id="8" name="TextBox 7">
            <a:extLst>
              <a:ext uri="{FF2B5EF4-FFF2-40B4-BE49-F238E27FC236}">
                <a16:creationId xmlns:a16="http://schemas.microsoft.com/office/drawing/2014/main" id="{917D418A-517A-04C0-3E19-3043A30B58BF}"/>
              </a:ext>
            </a:extLst>
          </p:cNvPr>
          <p:cNvSpPr txBox="1"/>
          <p:nvPr/>
        </p:nvSpPr>
        <p:spPr>
          <a:xfrm>
            <a:off x="1351153" y="2377007"/>
            <a:ext cx="10062914" cy="5232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Combines the ease of use of Power Query with the scale and Power of Azure Data Factory to leverage 200+ native connectors to data sources on premises and in cloud</a:t>
            </a:r>
          </a:p>
        </p:txBody>
      </p:sp>
      <p:pic>
        <p:nvPicPr>
          <p:cNvPr id="11" name="Graphic 10" descr="Data Engineering logo">
            <a:extLst>
              <a:ext uri="{FF2B5EF4-FFF2-40B4-BE49-F238E27FC236}">
                <a16:creationId xmlns:a16="http://schemas.microsoft.com/office/drawing/2014/main" id="{B4DB5A63-F51C-A440-B68F-84B7EE4E70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91" y="3086104"/>
            <a:ext cx="325363" cy="325363"/>
          </a:xfrm>
          <a:prstGeom prst="rect">
            <a:avLst/>
          </a:prstGeom>
        </p:spPr>
      </p:pic>
      <p:sp>
        <p:nvSpPr>
          <p:cNvPr id="17" name="TextBox 16">
            <a:extLst>
              <a:ext uri="{FF2B5EF4-FFF2-40B4-BE49-F238E27FC236}">
                <a16:creationId xmlns:a16="http://schemas.microsoft.com/office/drawing/2014/main" id="{4E043277-2452-9D6A-AFAC-9F6ABFB473E0}"/>
              </a:ext>
            </a:extLst>
          </p:cNvPr>
          <p:cNvSpPr txBox="1"/>
          <p:nvPr/>
        </p:nvSpPr>
        <p:spPr>
          <a:xfrm>
            <a:off x="1351153" y="3096870"/>
            <a:ext cx="10032498" cy="30777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World-class Spark platform with great authoring experiences to empower data engineers to transform data at scale</a:t>
            </a:r>
          </a:p>
        </p:txBody>
      </p:sp>
      <p:pic>
        <p:nvPicPr>
          <p:cNvPr id="12" name="Graphic 11" descr="Data Warehouse logo">
            <a:extLst>
              <a:ext uri="{FF2B5EF4-FFF2-40B4-BE49-F238E27FC236}">
                <a16:creationId xmlns:a16="http://schemas.microsoft.com/office/drawing/2014/main" id="{CDF5EDE4-F797-8845-A8E0-8A74ACD475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553" y="3690970"/>
            <a:ext cx="343929" cy="343929"/>
          </a:xfrm>
          <a:prstGeom prst="rect">
            <a:avLst/>
          </a:prstGeom>
        </p:spPr>
      </p:pic>
      <p:sp>
        <p:nvSpPr>
          <p:cNvPr id="19" name="TextBox 18">
            <a:extLst>
              <a:ext uri="{FF2B5EF4-FFF2-40B4-BE49-F238E27FC236}">
                <a16:creationId xmlns:a16="http://schemas.microsoft.com/office/drawing/2014/main" id="{8FE45957-C8E7-E651-C947-FA32AB8E3451}"/>
              </a:ext>
            </a:extLst>
          </p:cNvPr>
          <p:cNvSpPr txBox="1"/>
          <p:nvPr/>
        </p:nvSpPr>
        <p:spPr>
          <a:xfrm>
            <a:off x="1351153" y="3601290"/>
            <a:ext cx="10032498" cy="5232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Providing industry leading SQL performance and scale, fully separating compute from storage for independently scaling and natively storing data in open Delta Lake</a:t>
            </a:r>
          </a:p>
        </p:txBody>
      </p:sp>
      <p:pic>
        <p:nvPicPr>
          <p:cNvPr id="13" name="Graphic 12" descr="Data Science logo">
            <a:extLst>
              <a:ext uri="{FF2B5EF4-FFF2-40B4-BE49-F238E27FC236}">
                <a16:creationId xmlns:a16="http://schemas.microsoft.com/office/drawing/2014/main" id="{79604249-07D0-AD4C-A798-FD5A5D6802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387" y="4421166"/>
            <a:ext cx="325364" cy="325364"/>
          </a:xfrm>
          <a:prstGeom prst="rect">
            <a:avLst/>
          </a:prstGeom>
        </p:spPr>
      </p:pic>
      <p:sp>
        <p:nvSpPr>
          <p:cNvPr id="21" name="TextBox 20">
            <a:extLst>
              <a:ext uri="{FF2B5EF4-FFF2-40B4-BE49-F238E27FC236}">
                <a16:creationId xmlns:a16="http://schemas.microsoft.com/office/drawing/2014/main" id="{6C934EAD-F51A-092B-8149-C89B7814F0C0}"/>
              </a:ext>
            </a:extLst>
          </p:cNvPr>
          <p:cNvSpPr txBox="1"/>
          <p:nvPr/>
        </p:nvSpPr>
        <p:spPr>
          <a:xfrm>
            <a:off x="1351153" y="4321153"/>
            <a:ext cx="9990004" cy="5232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Build, deploy, and operationalize machine learning models directly within Fabric to empower data scientists and analysts with predictive insights</a:t>
            </a:r>
          </a:p>
        </p:txBody>
      </p:sp>
      <p:pic>
        <p:nvPicPr>
          <p:cNvPr id="14" name="Graphic 13" descr="Real Time Analytics logo">
            <a:extLst>
              <a:ext uri="{FF2B5EF4-FFF2-40B4-BE49-F238E27FC236}">
                <a16:creationId xmlns:a16="http://schemas.microsoft.com/office/drawing/2014/main" id="{7C660641-25A7-7D42-9419-D5481AC41B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2387" y="5057154"/>
            <a:ext cx="340300" cy="340300"/>
          </a:xfrm>
          <a:prstGeom prst="rect">
            <a:avLst/>
          </a:prstGeom>
        </p:spPr>
      </p:pic>
      <p:sp>
        <p:nvSpPr>
          <p:cNvPr id="10" name="TextBox 9">
            <a:extLst>
              <a:ext uri="{FF2B5EF4-FFF2-40B4-BE49-F238E27FC236}">
                <a16:creationId xmlns:a16="http://schemas.microsoft.com/office/drawing/2014/main" id="{A14B37D2-B41B-A843-B941-8008AC77FC8D}"/>
              </a:ext>
            </a:extLst>
          </p:cNvPr>
          <p:cNvSpPr txBox="1"/>
          <p:nvPr/>
        </p:nvSpPr>
        <p:spPr>
          <a:xfrm>
            <a:off x="1351153" y="5041016"/>
            <a:ext cx="10141849" cy="307777"/>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Best-in-class engine for observational data analytics to create actionable insights from real-time data</a:t>
            </a:r>
          </a:p>
        </p:txBody>
      </p:sp>
      <p:pic>
        <p:nvPicPr>
          <p:cNvPr id="15" name="Graphic 14" descr="Business Intelligence logo">
            <a:extLst>
              <a:ext uri="{FF2B5EF4-FFF2-40B4-BE49-F238E27FC236}">
                <a16:creationId xmlns:a16="http://schemas.microsoft.com/office/drawing/2014/main" id="{FCDCE972-F2FB-5F4C-896E-B5AEC78087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387" y="5615321"/>
            <a:ext cx="325364" cy="325364"/>
          </a:xfrm>
          <a:prstGeom prst="rect">
            <a:avLst/>
          </a:prstGeom>
        </p:spPr>
      </p:pic>
      <p:sp>
        <p:nvSpPr>
          <p:cNvPr id="23" name="TextBox 22">
            <a:extLst>
              <a:ext uri="{FF2B5EF4-FFF2-40B4-BE49-F238E27FC236}">
                <a16:creationId xmlns:a16="http://schemas.microsoft.com/office/drawing/2014/main" id="{F6FA0D26-FF34-1ECD-A20A-E0AC665BDFD1}"/>
              </a:ext>
            </a:extLst>
          </p:cNvPr>
          <p:cNvSpPr txBox="1"/>
          <p:nvPr/>
        </p:nvSpPr>
        <p:spPr>
          <a:xfrm>
            <a:off x="1351153" y="5545434"/>
            <a:ext cx="10058459" cy="5232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The world’s leading business intelligence platform empowers users to quickly and intuitively to make better decisions </a:t>
            </a: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with data</a:t>
            </a:r>
          </a:p>
        </p:txBody>
      </p:sp>
      <p:sp>
        <p:nvSpPr>
          <p:cNvPr id="6" name="Slide Number Placeholder 5">
            <a:extLst>
              <a:ext uri="{FF2B5EF4-FFF2-40B4-BE49-F238E27FC236}">
                <a16:creationId xmlns:a16="http://schemas.microsoft.com/office/drawing/2014/main" id="{8E9098E6-C48D-F54B-A0E1-285A17B1043A}"/>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E5F7D043-8CDF-6141-B59F-47E7CD5DE808}"/>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642772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FF6802-9EDD-374E-A25B-DD9B6F41A704}"/>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integration experience</a:t>
            </a:r>
          </a:p>
        </p:txBody>
      </p:sp>
      <p:sp>
        <p:nvSpPr>
          <p:cNvPr id="2" name="Subtitle 1">
            <a:extLst>
              <a:ext uri="{FF2B5EF4-FFF2-40B4-BE49-F238E27FC236}">
                <a16:creationId xmlns:a16="http://schemas.microsoft.com/office/drawing/2014/main" id="{180C1AC7-CF95-1D4A-A884-BE892410DFEE}"/>
              </a:ext>
            </a:extLst>
          </p:cNvPr>
          <p:cNvSpPr>
            <a:spLocks noGrp="1"/>
          </p:cNvSpPr>
          <p:nvPr>
            <p:ph type="subTitle" idx="1"/>
          </p:nvPr>
        </p:nvSpPr>
        <p:spPr>
          <a:xfrm>
            <a:off x="635034" y="1308174"/>
            <a:ext cx="11181828" cy="365126"/>
          </a:xfrm>
        </p:spPr>
        <p:txBody>
          <a:bodyPr/>
          <a:lstStyle/>
          <a:p>
            <a:r>
              <a:rPr lang="en-US" dirty="0"/>
              <a:t>Bring together low-code, AI-enabled experiences, multi-cloud connectivity, and persistent data security and governance to help solve complex scenarios for all developers </a:t>
            </a:r>
          </a:p>
        </p:txBody>
      </p:sp>
      <p:grpSp>
        <p:nvGrpSpPr>
          <p:cNvPr id="3" name="Group 2" descr="A chart containing Data Integration, Data Engineering, Data Warehouse, Data Science, Really time analytics, and business intelligence arranged horizontally. Below them, Serverless compute, OneLake and Security, governance and administration encapsulate them. Data Integration is highlighted">
            <a:extLst>
              <a:ext uri="{FF2B5EF4-FFF2-40B4-BE49-F238E27FC236}">
                <a16:creationId xmlns:a16="http://schemas.microsoft.com/office/drawing/2014/main" id="{C7D61733-5D24-DBFB-9C62-F0FC59E165BD}"/>
              </a:ext>
            </a:extLst>
          </p:cNvPr>
          <p:cNvGrpSpPr/>
          <p:nvPr/>
        </p:nvGrpSpPr>
        <p:grpSpPr>
          <a:xfrm>
            <a:off x="715901" y="2541583"/>
            <a:ext cx="6596453" cy="2643395"/>
            <a:chOff x="421034" y="1852638"/>
            <a:chExt cx="11349706" cy="4548162"/>
          </a:xfrm>
        </p:grpSpPr>
        <p:sp>
          <p:nvSpPr>
            <p:cNvPr id="17" name="Rounded Rectangle 16">
              <a:extLst>
                <a:ext uri="{FF2B5EF4-FFF2-40B4-BE49-F238E27FC236}">
                  <a16:creationId xmlns:a16="http://schemas.microsoft.com/office/drawing/2014/main" id="{75014465-3C8A-835E-2EB3-2B8A74C5F40E}"/>
                </a:ext>
                <a:ext uri="{C183D7F6-B498-43B3-948B-1728B52AA6E4}">
                  <adec:decorative xmlns:adec="http://schemas.microsoft.com/office/drawing/2017/decorative" val="1"/>
                </a:ext>
              </a:extLst>
            </p:cNvPr>
            <p:cNvSpPr/>
            <p:nvPr/>
          </p:nvSpPr>
          <p:spPr bwMode="auto">
            <a:xfrm>
              <a:off x="421263" y="1852638"/>
              <a:ext cx="1837260" cy="1906314"/>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8" name="Picture 17" descr="Data Factory Logo">
              <a:extLst>
                <a:ext uri="{FF2B5EF4-FFF2-40B4-BE49-F238E27FC236}">
                  <a16:creationId xmlns:a16="http://schemas.microsoft.com/office/drawing/2014/main" id="{A38BDFC5-A233-848E-86C1-E9D2E54BB294}"/>
                </a:ext>
              </a:extLst>
            </p:cNvPr>
            <p:cNvPicPr>
              <a:picLocks noChangeAspect="1"/>
            </p:cNvPicPr>
            <p:nvPr/>
          </p:nvPicPr>
          <p:blipFill>
            <a:blip r:embed="rId3"/>
            <a:srcRect/>
            <a:stretch/>
          </p:blipFill>
          <p:spPr>
            <a:xfrm>
              <a:off x="1128864" y="2157746"/>
              <a:ext cx="395167" cy="395939"/>
            </a:xfrm>
            <a:prstGeom prst="rect">
              <a:avLst/>
            </a:prstGeom>
          </p:spPr>
        </p:pic>
        <p:sp>
          <p:nvSpPr>
            <p:cNvPr id="19" name="Text Placeholder 2">
              <a:extLst>
                <a:ext uri="{FF2B5EF4-FFF2-40B4-BE49-F238E27FC236}">
                  <a16:creationId xmlns:a16="http://schemas.microsoft.com/office/drawing/2014/main" id="{988C1B39-741E-E84A-E5CF-E10FEE42275D}"/>
                </a:ext>
              </a:extLst>
            </p:cNvPr>
            <p:cNvSpPr txBox="1">
              <a:spLocks/>
            </p:cNvSpPr>
            <p:nvPr/>
          </p:nvSpPr>
          <p:spPr>
            <a:xfrm>
              <a:off x="421034" y="2635633"/>
              <a:ext cx="1837259"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Integration</a:t>
              </a:r>
            </a:p>
          </p:txBody>
        </p:sp>
        <p:sp>
          <p:nvSpPr>
            <p:cNvPr id="20" name="Text Placeholder 2">
              <a:extLst>
                <a:ext uri="{FF2B5EF4-FFF2-40B4-BE49-F238E27FC236}">
                  <a16:creationId xmlns:a16="http://schemas.microsoft.com/office/drawing/2014/main" id="{B38BC818-D9BD-2B84-ED0E-8CD1792D804E}"/>
                </a:ext>
              </a:extLst>
            </p:cNvPr>
            <p:cNvSpPr txBox="1">
              <a:spLocks/>
            </p:cNvSpPr>
            <p:nvPr/>
          </p:nvSpPr>
          <p:spPr>
            <a:xfrm>
              <a:off x="421036"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1" name="Rounded Rectangle 20">
              <a:extLst>
                <a:ext uri="{FF2B5EF4-FFF2-40B4-BE49-F238E27FC236}">
                  <a16:creationId xmlns:a16="http://schemas.microsoft.com/office/drawing/2014/main" id="{ADFE06A5-D0C0-EFE4-A6C9-9D1EE3EEB0A5}"/>
                </a:ext>
                <a:ext uri="{C183D7F6-B498-43B3-948B-1728B52AA6E4}">
                  <adec:decorative xmlns:adec="http://schemas.microsoft.com/office/drawing/2017/decorative" val="1"/>
                </a:ext>
              </a:extLst>
            </p:cNvPr>
            <p:cNvSpPr/>
            <p:nvPr/>
          </p:nvSpPr>
          <p:spPr bwMode="auto">
            <a:xfrm>
              <a:off x="2323661"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2" name="Picture 21" descr="Synapse Spark Logo">
              <a:extLst>
                <a:ext uri="{FF2B5EF4-FFF2-40B4-BE49-F238E27FC236}">
                  <a16:creationId xmlns:a16="http://schemas.microsoft.com/office/drawing/2014/main" id="{68083282-BB48-6756-4418-7A018437B47A}"/>
                </a:ext>
              </a:extLst>
            </p:cNvPr>
            <p:cNvPicPr>
              <a:picLocks noChangeAspect="1"/>
            </p:cNvPicPr>
            <p:nvPr/>
          </p:nvPicPr>
          <p:blipFill>
            <a:blip r:embed="rId4">
              <a:duotone>
                <a:prstClr val="black"/>
                <a:schemeClr val="tx2">
                  <a:tint val="45000"/>
                  <a:satMod val="400000"/>
                </a:schemeClr>
              </a:duotone>
            </a:blip>
            <a:srcRect/>
            <a:stretch/>
          </p:blipFill>
          <p:spPr>
            <a:xfrm>
              <a:off x="3039332" y="2157746"/>
              <a:ext cx="413129" cy="413936"/>
            </a:xfrm>
            <a:prstGeom prst="rect">
              <a:avLst/>
            </a:prstGeom>
          </p:spPr>
        </p:pic>
        <p:sp>
          <p:nvSpPr>
            <p:cNvPr id="23" name="Text Placeholder 2">
              <a:extLst>
                <a:ext uri="{FF2B5EF4-FFF2-40B4-BE49-F238E27FC236}">
                  <a16:creationId xmlns:a16="http://schemas.microsoft.com/office/drawing/2014/main" id="{30EDDC15-9AD2-2420-A3E3-2F35C14B7F64}"/>
                </a:ext>
              </a:extLst>
            </p:cNvPr>
            <p:cNvSpPr txBox="1">
              <a:spLocks/>
            </p:cNvSpPr>
            <p:nvPr/>
          </p:nvSpPr>
          <p:spPr>
            <a:xfrm>
              <a:off x="2323202" y="2635633"/>
              <a:ext cx="1837259"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1607C3C9-0A84-E532-C2D0-81C2AEBF1D29}"/>
                </a:ext>
              </a:extLst>
            </p:cNvPr>
            <p:cNvSpPr txBox="1">
              <a:spLocks/>
            </p:cNvSpPr>
            <p:nvPr/>
          </p:nvSpPr>
          <p:spPr>
            <a:xfrm>
              <a:off x="2323203"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4BD22FC8-0409-F5F7-9603-FBC972347FA2}"/>
                </a:ext>
                <a:ext uri="{C183D7F6-B498-43B3-948B-1728B52AA6E4}">
                  <adec:decorative xmlns:adec="http://schemas.microsoft.com/office/drawing/2017/decorative" val="1"/>
                </a:ext>
              </a:extLst>
            </p:cNvPr>
            <p:cNvSpPr/>
            <p:nvPr/>
          </p:nvSpPr>
          <p:spPr bwMode="auto">
            <a:xfrm>
              <a:off x="4226059"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6" name="Picture 25" descr="Synapse Logo">
              <a:extLst>
                <a:ext uri="{FF2B5EF4-FFF2-40B4-BE49-F238E27FC236}">
                  <a16:creationId xmlns:a16="http://schemas.microsoft.com/office/drawing/2014/main" id="{20F8C044-E6E3-1CDA-E133-F84C18CB54C0}"/>
                </a:ext>
              </a:extLst>
            </p:cNvPr>
            <p:cNvPicPr>
              <a:picLocks noChangeAspect="1"/>
            </p:cNvPicPr>
            <p:nvPr/>
          </p:nvPicPr>
          <p:blipFill>
            <a:blip r:embed="rId5">
              <a:duotone>
                <a:prstClr val="black"/>
                <a:schemeClr val="tx2">
                  <a:tint val="45000"/>
                  <a:satMod val="400000"/>
                </a:schemeClr>
              </a:duotone>
            </a:blip>
            <a:srcRect/>
            <a:stretch/>
          </p:blipFill>
          <p:spPr>
            <a:xfrm>
              <a:off x="4947512" y="2157746"/>
              <a:ext cx="381541" cy="382288"/>
            </a:xfrm>
            <a:prstGeom prst="rect">
              <a:avLst/>
            </a:prstGeom>
          </p:spPr>
        </p:pic>
        <p:sp>
          <p:nvSpPr>
            <p:cNvPr id="27" name="Text Placeholder 2">
              <a:extLst>
                <a:ext uri="{FF2B5EF4-FFF2-40B4-BE49-F238E27FC236}">
                  <a16:creationId xmlns:a16="http://schemas.microsoft.com/office/drawing/2014/main" id="{27A80818-A9A8-3B44-52BE-C9A1761C0611}"/>
                </a:ext>
              </a:extLst>
            </p:cNvPr>
            <p:cNvSpPr txBox="1">
              <a:spLocks/>
            </p:cNvSpPr>
            <p:nvPr/>
          </p:nvSpPr>
          <p:spPr>
            <a:xfrm>
              <a:off x="4225140" y="2635633"/>
              <a:ext cx="1837263"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4B4D0F7D-5B85-FF57-2737-BE2231ECD7E2}"/>
                </a:ext>
              </a:extLst>
            </p:cNvPr>
            <p:cNvSpPr txBox="1">
              <a:spLocks/>
            </p:cNvSpPr>
            <p:nvPr/>
          </p:nvSpPr>
          <p:spPr>
            <a:xfrm>
              <a:off x="4225142"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9" name="Rounded Rectangle 28">
              <a:extLst>
                <a:ext uri="{FF2B5EF4-FFF2-40B4-BE49-F238E27FC236}">
                  <a16:creationId xmlns:a16="http://schemas.microsoft.com/office/drawing/2014/main" id="{048B0F56-C6B9-2459-6047-4B959ADB7CEB}"/>
                </a:ext>
                <a:ext uri="{C183D7F6-B498-43B3-948B-1728B52AA6E4}">
                  <adec:decorative xmlns:adec="http://schemas.microsoft.com/office/drawing/2017/decorative" val="1"/>
                </a:ext>
              </a:extLst>
            </p:cNvPr>
            <p:cNvSpPr/>
            <p:nvPr/>
          </p:nvSpPr>
          <p:spPr bwMode="auto">
            <a:xfrm>
              <a:off x="6128685"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0" name="Picture 29" descr="Azure AI Logo">
              <a:extLst>
                <a:ext uri="{FF2B5EF4-FFF2-40B4-BE49-F238E27FC236}">
                  <a16:creationId xmlns:a16="http://schemas.microsoft.com/office/drawing/2014/main" id="{FB25111C-EEEB-0AFD-D784-064E51DC0B29}"/>
                </a:ext>
              </a:extLst>
            </p:cNvPr>
            <p:cNvPicPr>
              <a:picLocks noChangeAspect="1"/>
            </p:cNvPicPr>
            <p:nvPr/>
          </p:nvPicPr>
          <p:blipFill>
            <a:blip r:embed="rId6">
              <a:duotone>
                <a:prstClr val="black"/>
                <a:schemeClr val="tx2">
                  <a:tint val="45000"/>
                  <a:satMod val="400000"/>
                </a:schemeClr>
              </a:duotone>
            </a:blip>
            <a:srcRect/>
            <a:stretch/>
          </p:blipFill>
          <p:spPr>
            <a:xfrm>
              <a:off x="6843681" y="2157746"/>
              <a:ext cx="403140" cy="403924"/>
            </a:xfrm>
            <a:prstGeom prst="rect">
              <a:avLst/>
            </a:prstGeom>
          </p:spPr>
        </p:pic>
        <p:sp>
          <p:nvSpPr>
            <p:cNvPr id="31" name="Text Placeholder 2">
              <a:extLst>
                <a:ext uri="{FF2B5EF4-FFF2-40B4-BE49-F238E27FC236}">
                  <a16:creationId xmlns:a16="http://schemas.microsoft.com/office/drawing/2014/main" id="{5EA52F5A-8249-2DAC-2822-1DAC7F3DCB8F}"/>
                </a:ext>
              </a:extLst>
            </p:cNvPr>
            <p:cNvSpPr txBox="1">
              <a:spLocks/>
            </p:cNvSpPr>
            <p:nvPr/>
          </p:nvSpPr>
          <p:spPr>
            <a:xfrm>
              <a:off x="6126622" y="2635633"/>
              <a:ext cx="1837261"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Science</a:t>
              </a:r>
            </a:p>
          </p:txBody>
        </p:sp>
        <p:sp>
          <p:nvSpPr>
            <p:cNvPr id="32" name="Text Placeholder 2">
              <a:extLst>
                <a:ext uri="{FF2B5EF4-FFF2-40B4-BE49-F238E27FC236}">
                  <a16:creationId xmlns:a16="http://schemas.microsoft.com/office/drawing/2014/main" id="{374CAD3A-BC12-E4C5-F569-D43C49C58F8D}"/>
                </a:ext>
              </a:extLst>
            </p:cNvPr>
            <p:cNvSpPr txBox="1">
              <a:spLocks/>
            </p:cNvSpPr>
            <p:nvPr/>
          </p:nvSpPr>
          <p:spPr>
            <a:xfrm>
              <a:off x="6126623"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94433929-C455-897C-6822-D194AF5A21FF}"/>
                </a:ext>
                <a:ext uri="{C183D7F6-B498-43B3-948B-1728B52AA6E4}">
                  <adec:decorative xmlns:adec="http://schemas.microsoft.com/office/drawing/2017/decorative" val="1"/>
                </a:ext>
              </a:extLst>
            </p:cNvPr>
            <p:cNvSpPr/>
            <p:nvPr/>
          </p:nvSpPr>
          <p:spPr bwMode="auto">
            <a:xfrm>
              <a:off x="8030855"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33" descr="Data Explorer Logo">
              <a:extLst>
                <a:ext uri="{FF2B5EF4-FFF2-40B4-BE49-F238E27FC236}">
                  <a16:creationId xmlns:a16="http://schemas.microsoft.com/office/drawing/2014/main" id="{12C71D10-7B48-4038-34AD-A96386E0E3FF}"/>
                </a:ext>
              </a:extLst>
            </p:cNvPr>
            <p:cNvPicPr>
              <a:picLocks noChangeAspect="1"/>
            </p:cNvPicPr>
            <p:nvPr/>
          </p:nvPicPr>
          <p:blipFill>
            <a:blip r:embed="rId7">
              <a:duotone>
                <a:prstClr val="black"/>
                <a:schemeClr val="tx2">
                  <a:tint val="45000"/>
                  <a:satMod val="400000"/>
                </a:schemeClr>
              </a:duotone>
            </a:blip>
            <a:srcRect/>
            <a:stretch/>
          </p:blipFill>
          <p:spPr>
            <a:xfrm>
              <a:off x="8753721" y="2157746"/>
              <a:ext cx="398757" cy="399537"/>
            </a:xfrm>
            <a:prstGeom prst="rect">
              <a:avLst/>
            </a:prstGeom>
          </p:spPr>
        </p:pic>
        <p:sp>
          <p:nvSpPr>
            <p:cNvPr id="35" name="Text Placeholder 2">
              <a:extLst>
                <a:ext uri="{FF2B5EF4-FFF2-40B4-BE49-F238E27FC236}">
                  <a16:creationId xmlns:a16="http://schemas.microsoft.com/office/drawing/2014/main" id="{59F2844D-EE43-76FB-E936-5186C15C3DA2}"/>
                </a:ext>
              </a:extLst>
            </p:cNvPr>
            <p:cNvSpPr txBox="1">
              <a:spLocks/>
            </p:cNvSpPr>
            <p:nvPr/>
          </p:nvSpPr>
          <p:spPr>
            <a:xfrm>
              <a:off x="8027186" y="2635633"/>
              <a:ext cx="1837261"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6" name="Text Placeholder 2">
              <a:extLst>
                <a:ext uri="{FF2B5EF4-FFF2-40B4-BE49-F238E27FC236}">
                  <a16:creationId xmlns:a16="http://schemas.microsoft.com/office/drawing/2014/main" id="{55DA5F01-483C-755D-F548-E337AAD4CBEA}"/>
                </a:ext>
              </a:extLst>
            </p:cNvPr>
            <p:cNvSpPr txBox="1">
              <a:spLocks/>
            </p:cNvSpPr>
            <p:nvPr/>
          </p:nvSpPr>
          <p:spPr>
            <a:xfrm>
              <a:off x="8027187"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7" name="Rounded Rectangle 36">
              <a:extLst>
                <a:ext uri="{FF2B5EF4-FFF2-40B4-BE49-F238E27FC236}">
                  <a16:creationId xmlns:a16="http://schemas.microsoft.com/office/drawing/2014/main" id="{F5CE9366-5AAD-037E-E73D-616DC0504655}"/>
                </a:ext>
                <a:ext uri="{C183D7F6-B498-43B3-948B-1728B52AA6E4}">
                  <adec:decorative xmlns:adec="http://schemas.microsoft.com/office/drawing/2017/decorative" val="1"/>
                </a:ext>
              </a:extLst>
            </p:cNvPr>
            <p:cNvSpPr/>
            <p:nvPr/>
          </p:nvSpPr>
          <p:spPr bwMode="auto">
            <a:xfrm>
              <a:off x="9933025"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9C861C9A-9250-28F3-D394-56A6056DF59E}"/>
                </a:ext>
              </a:extLst>
            </p:cNvPr>
            <p:cNvSpPr txBox="1">
              <a:spLocks/>
            </p:cNvSpPr>
            <p:nvPr/>
          </p:nvSpPr>
          <p:spPr>
            <a:xfrm>
              <a:off x="9933253" y="2635633"/>
              <a:ext cx="1837259"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9" name="Text Placeholder 2">
              <a:extLst>
                <a:ext uri="{FF2B5EF4-FFF2-40B4-BE49-F238E27FC236}">
                  <a16:creationId xmlns:a16="http://schemas.microsoft.com/office/drawing/2014/main" id="{B15B08BB-6670-89AA-D94E-F43341B19ED5}"/>
                </a:ext>
              </a:extLst>
            </p:cNvPr>
            <p:cNvSpPr txBox="1">
              <a:spLocks/>
            </p:cNvSpPr>
            <p:nvPr/>
          </p:nvSpPr>
          <p:spPr>
            <a:xfrm>
              <a:off x="9932797"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40" name="Rounded Rectangle 39">
              <a:extLst>
                <a:ext uri="{FF2B5EF4-FFF2-40B4-BE49-F238E27FC236}">
                  <a16:creationId xmlns:a16="http://schemas.microsoft.com/office/drawing/2014/main" id="{4DAB020F-24A4-EF0B-21FB-27A0AB4DDEDF}"/>
                </a:ext>
                <a:ext uri="{C183D7F6-B498-43B3-948B-1728B52AA6E4}">
                  <adec:decorative xmlns:adec="http://schemas.microsoft.com/office/drawing/2017/decorative" val="1"/>
                </a:ext>
              </a:extLst>
            </p:cNvPr>
            <p:cNvSpPr/>
            <p:nvPr/>
          </p:nvSpPr>
          <p:spPr bwMode="auto">
            <a:xfrm>
              <a:off x="421490" y="4730670"/>
              <a:ext cx="11349249" cy="7895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1" name="Picture 40" descr="OneLake Logo">
              <a:extLst>
                <a:ext uri="{FF2B5EF4-FFF2-40B4-BE49-F238E27FC236}">
                  <a16:creationId xmlns:a16="http://schemas.microsoft.com/office/drawing/2014/main" id="{65A009F1-5D96-4332-04CA-9DF859C061C7}"/>
                </a:ext>
              </a:extLst>
            </p:cNvPr>
            <p:cNvPicPr>
              <a:picLocks noChangeAspect="1"/>
            </p:cNvPicPr>
            <p:nvPr/>
          </p:nvPicPr>
          <p:blipFill>
            <a:blip r:embed="rId8">
              <a:duotone>
                <a:prstClr val="black"/>
                <a:schemeClr val="tx2">
                  <a:tint val="45000"/>
                  <a:satMod val="400000"/>
                </a:schemeClr>
              </a:duotone>
            </a:blip>
            <a:srcRect/>
            <a:stretch/>
          </p:blipFill>
          <p:spPr>
            <a:xfrm>
              <a:off x="708849" y="4982530"/>
              <a:ext cx="285237" cy="285795"/>
            </a:xfrm>
            <a:prstGeom prst="rect">
              <a:avLst/>
            </a:prstGeom>
          </p:spPr>
        </p:pic>
        <p:sp>
          <p:nvSpPr>
            <p:cNvPr id="42" name="Rounded Rectangle 41">
              <a:extLst>
                <a:ext uri="{FF2B5EF4-FFF2-40B4-BE49-F238E27FC236}">
                  <a16:creationId xmlns:a16="http://schemas.microsoft.com/office/drawing/2014/main" id="{3377506E-83B2-C95D-7CBB-492AFCC6A2EF}"/>
                </a:ext>
                <a:ext uri="{C183D7F6-B498-43B3-948B-1728B52AA6E4}">
                  <adec:decorative xmlns:adec="http://schemas.microsoft.com/office/drawing/2017/decorative" val="1"/>
                </a:ext>
              </a:extLst>
            </p:cNvPr>
            <p:cNvSpPr/>
            <p:nvPr/>
          </p:nvSpPr>
          <p:spPr bwMode="auto">
            <a:xfrm>
              <a:off x="421490" y="5611286"/>
              <a:ext cx="11349250" cy="7895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 Placeholder 2">
              <a:extLst>
                <a:ext uri="{FF2B5EF4-FFF2-40B4-BE49-F238E27FC236}">
                  <a16:creationId xmlns:a16="http://schemas.microsoft.com/office/drawing/2014/main" id="{0C017A90-AFEC-7D1F-D4EF-DDC6A4EFF1C9}"/>
                </a:ext>
              </a:extLst>
            </p:cNvPr>
            <p:cNvSpPr txBox="1">
              <a:spLocks/>
            </p:cNvSpPr>
            <p:nvPr/>
          </p:nvSpPr>
          <p:spPr>
            <a:xfrm>
              <a:off x="1165091" y="5869100"/>
              <a:ext cx="4706123" cy="27388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4" name="Text Placeholder 2">
              <a:extLst>
                <a:ext uri="{FF2B5EF4-FFF2-40B4-BE49-F238E27FC236}">
                  <a16:creationId xmlns:a16="http://schemas.microsoft.com/office/drawing/2014/main" id="{37A5A064-6E8B-83CF-D6EA-FA314E9130FC}"/>
                </a:ext>
              </a:extLst>
            </p:cNvPr>
            <p:cNvSpPr txBox="1">
              <a:spLocks/>
            </p:cNvSpPr>
            <p:nvPr/>
          </p:nvSpPr>
          <p:spPr>
            <a:xfrm>
              <a:off x="1165091" y="4988484"/>
              <a:ext cx="4706123" cy="27388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5" name="Rounded Rectangle 85">
              <a:extLst>
                <a:ext uri="{FF2B5EF4-FFF2-40B4-BE49-F238E27FC236}">
                  <a16:creationId xmlns:a16="http://schemas.microsoft.com/office/drawing/2014/main" id="{E643203C-0B19-5F8C-88BB-981BA8DED950}"/>
                </a:ext>
                <a:ext uri="{C183D7F6-B498-43B3-948B-1728B52AA6E4}">
                  <adec:decorative xmlns:adec="http://schemas.microsoft.com/office/drawing/2017/decorative" val="1"/>
                </a:ext>
              </a:extLst>
            </p:cNvPr>
            <p:cNvSpPr/>
            <p:nvPr/>
          </p:nvSpPr>
          <p:spPr bwMode="auto">
            <a:xfrm>
              <a:off x="421034" y="3850054"/>
              <a:ext cx="11349250" cy="7895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 Placeholder 2">
              <a:extLst>
                <a:ext uri="{FF2B5EF4-FFF2-40B4-BE49-F238E27FC236}">
                  <a16:creationId xmlns:a16="http://schemas.microsoft.com/office/drawing/2014/main" id="{D5BD127C-A36A-982B-F11A-DBE9D2EF50F2}"/>
                </a:ext>
              </a:extLst>
            </p:cNvPr>
            <p:cNvSpPr txBox="1">
              <a:spLocks/>
            </p:cNvSpPr>
            <p:nvPr/>
          </p:nvSpPr>
          <p:spPr>
            <a:xfrm>
              <a:off x="1164635" y="4107868"/>
              <a:ext cx="4706123" cy="27388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7" name="Picture 46">
              <a:extLst>
                <a:ext uri="{FF2B5EF4-FFF2-40B4-BE49-F238E27FC236}">
                  <a16:creationId xmlns:a16="http://schemas.microsoft.com/office/drawing/2014/main" id="{2CC65465-FCF7-BEDE-FD39-212C6BB2FBF2}"/>
                </a:ext>
              </a:extLst>
            </p:cNvPr>
            <p:cNvPicPr>
              <a:picLocks noChangeAspect="1"/>
            </p:cNvPicPr>
            <p:nvPr/>
          </p:nvPicPr>
          <p:blipFill rotWithShape="1">
            <a:blip r:embed="rId9">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647035" y="4047492"/>
              <a:ext cx="413821" cy="394638"/>
            </a:xfrm>
            <a:prstGeom prst="rect">
              <a:avLst/>
            </a:prstGeom>
            <a:ln>
              <a:solidFill>
                <a:srgbClr val="E6E6E6"/>
              </a:solidFill>
            </a:ln>
          </p:spPr>
        </p:pic>
        <p:pic>
          <p:nvPicPr>
            <p:cNvPr id="48" name="Picture 47">
              <a:extLst>
                <a:ext uri="{FF2B5EF4-FFF2-40B4-BE49-F238E27FC236}">
                  <a16:creationId xmlns:a16="http://schemas.microsoft.com/office/drawing/2014/main" id="{9304FBD3-A796-1B1B-1074-1CB7293279E4}"/>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0632895" y="2169887"/>
              <a:ext cx="437064" cy="437064"/>
            </a:xfrm>
            <a:prstGeom prst="rect">
              <a:avLst/>
            </a:prstGeom>
          </p:spPr>
        </p:pic>
        <p:pic>
          <p:nvPicPr>
            <p:cNvPr id="49" name="Picture 48">
              <a:extLst>
                <a:ext uri="{FF2B5EF4-FFF2-40B4-BE49-F238E27FC236}">
                  <a16:creationId xmlns:a16="http://schemas.microsoft.com/office/drawing/2014/main" id="{046C867B-C69F-17C4-3E74-526BF171817E}"/>
                </a:ext>
              </a:extLst>
            </p:cNvPr>
            <p:cNvPicPr>
              <a:picLocks noChangeAspect="1"/>
            </p:cNvPicPr>
            <p:nvPr/>
          </p:nvPicPr>
          <p:blipFill>
            <a:blip r:embed="rId12"/>
            <a:stretch>
              <a:fillRect/>
            </a:stretch>
          </p:blipFill>
          <p:spPr>
            <a:xfrm>
              <a:off x="694959" y="5849535"/>
              <a:ext cx="313016" cy="313016"/>
            </a:xfrm>
            <a:prstGeom prst="rect">
              <a:avLst/>
            </a:prstGeom>
          </p:spPr>
        </p:pic>
      </p:grpSp>
      <p:sp>
        <p:nvSpPr>
          <p:cNvPr id="8" name="PageRight_E761">
            <a:extLst>
              <a:ext uri="{FF2B5EF4-FFF2-40B4-BE49-F238E27FC236}">
                <a16:creationId xmlns:a16="http://schemas.microsoft.com/office/drawing/2014/main" id="{93C7BF1E-04B3-D042-90D4-1F70170DAF6D}"/>
              </a:ext>
              <a:ext uri="{C183D7F6-B498-43B3-948B-1728B52AA6E4}">
                <adec:decorative xmlns:adec="http://schemas.microsoft.com/office/drawing/2017/decorative" val="1"/>
              </a:ext>
            </a:extLst>
          </p:cNvPr>
          <p:cNvSpPr>
            <a:spLocks noChangeAspect="1" noEditPoints="1"/>
          </p:cNvSpPr>
          <p:nvPr/>
        </p:nvSpPr>
        <p:spPr bwMode="auto">
          <a:xfrm>
            <a:off x="7814936" y="2536088"/>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5CE9BB7-DA89-A24B-9529-A088ABEEFF1B}"/>
              </a:ext>
            </a:extLst>
          </p:cNvPr>
          <p:cNvSpPr txBox="1"/>
          <p:nvPr/>
        </p:nvSpPr>
        <p:spPr>
          <a:xfrm>
            <a:off x="8126284" y="2502818"/>
            <a:ext cx="3180363" cy="276999"/>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200+ native data source connectors</a:t>
            </a:r>
          </a:p>
        </p:txBody>
      </p:sp>
      <p:sp>
        <p:nvSpPr>
          <p:cNvPr id="9" name="PageRight_E761">
            <a:extLst>
              <a:ext uri="{FF2B5EF4-FFF2-40B4-BE49-F238E27FC236}">
                <a16:creationId xmlns:a16="http://schemas.microsoft.com/office/drawing/2014/main" id="{8DE3C19D-8393-0841-BA6E-BA08015F118F}"/>
              </a:ext>
              <a:ext uri="{C183D7F6-B498-43B3-948B-1728B52AA6E4}">
                <adec:decorative xmlns:adec="http://schemas.microsoft.com/office/drawing/2017/decorative" val="1"/>
              </a:ext>
            </a:extLst>
          </p:cNvPr>
          <p:cNvSpPr>
            <a:spLocks noChangeAspect="1" noEditPoints="1"/>
          </p:cNvSpPr>
          <p:nvPr/>
        </p:nvSpPr>
        <p:spPr bwMode="auto">
          <a:xfrm>
            <a:off x="7805905" y="303392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29E0115-7830-2372-4461-81883F042580}"/>
              </a:ext>
            </a:extLst>
          </p:cNvPr>
          <p:cNvSpPr txBox="1"/>
          <p:nvPr/>
        </p:nvSpPr>
        <p:spPr>
          <a:xfrm>
            <a:off x="8126284" y="3001286"/>
            <a:ext cx="369057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Cloud-scale data movement with Data Factory</a:t>
            </a:r>
          </a:p>
        </p:txBody>
      </p:sp>
      <p:sp>
        <p:nvSpPr>
          <p:cNvPr id="10" name="PageRight_E761">
            <a:extLst>
              <a:ext uri="{FF2B5EF4-FFF2-40B4-BE49-F238E27FC236}">
                <a16:creationId xmlns:a16="http://schemas.microsoft.com/office/drawing/2014/main" id="{266713DB-DC67-CE48-98ED-804174545790}"/>
              </a:ext>
              <a:ext uri="{C183D7F6-B498-43B3-948B-1728B52AA6E4}">
                <adec:decorative xmlns:adec="http://schemas.microsoft.com/office/drawing/2017/decorative" val="1"/>
              </a:ext>
            </a:extLst>
          </p:cNvPr>
          <p:cNvSpPr>
            <a:spLocks noChangeAspect="1" noEditPoints="1"/>
          </p:cNvSpPr>
          <p:nvPr/>
        </p:nvSpPr>
        <p:spPr bwMode="auto">
          <a:xfrm>
            <a:off x="7804888" y="361034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2BFB2065-D9AA-0F1F-35CF-693928947369}"/>
              </a:ext>
            </a:extLst>
          </p:cNvPr>
          <p:cNvSpPr txBox="1"/>
          <p:nvPr/>
        </p:nvSpPr>
        <p:spPr>
          <a:xfrm>
            <a:off x="8126284" y="3476022"/>
            <a:ext cx="369057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Low-code interface for ingesting data from hundreds of data sources using Dataflows Gen2</a:t>
            </a:r>
          </a:p>
        </p:txBody>
      </p:sp>
      <p:sp>
        <p:nvSpPr>
          <p:cNvPr id="11" name="PageRight_E761">
            <a:extLst>
              <a:ext uri="{FF2B5EF4-FFF2-40B4-BE49-F238E27FC236}">
                <a16:creationId xmlns:a16="http://schemas.microsoft.com/office/drawing/2014/main" id="{86EB6A57-8791-5B4B-892C-A019B42E6E4B}"/>
              </a:ext>
              <a:ext uri="{C183D7F6-B498-43B3-948B-1728B52AA6E4}">
                <adec:decorative xmlns:adec="http://schemas.microsoft.com/office/drawing/2017/decorative" val="1"/>
              </a:ext>
            </a:extLst>
          </p:cNvPr>
          <p:cNvSpPr>
            <a:spLocks noChangeAspect="1" noEditPoints="1"/>
          </p:cNvSpPr>
          <p:nvPr/>
        </p:nvSpPr>
        <p:spPr bwMode="auto">
          <a:xfrm>
            <a:off x="7804888" y="418838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2BA45746-D1A2-0CCE-AF29-AD21E8008773}"/>
              </a:ext>
            </a:extLst>
          </p:cNvPr>
          <p:cNvSpPr txBox="1"/>
          <p:nvPr/>
        </p:nvSpPr>
        <p:spPr>
          <a:xfrm>
            <a:off x="8126284" y="4170962"/>
            <a:ext cx="369057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Petabyte scale transformation</a:t>
            </a:r>
          </a:p>
        </p:txBody>
      </p:sp>
      <p:sp>
        <p:nvSpPr>
          <p:cNvPr id="12" name="PageRight_E761">
            <a:extLst>
              <a:ext uri="{FF2B5EF4-FFF2-40B4-BE49-F238E27FC236}">
                <a16:creationId xmlns:a16="http://schemas.microsoft.com/office/drawing/2014/main" id="{EE0E0B92-9428-1B4B-B086-CAF79FAE8488}"/>
              </a:ext>
              <a:ext uri="{C183D7F6-B498-43B3-948B-1728B52AA6E4}">
                <adec:decorative xmlns:adec="http://schemas.microsoft.com/office/drawing/2017/decorative" val="1"/>
              </a:ext>
            </a:extLst>
          </p:cNvPr>
          <p:cNvSpPr>
            <a:spLocks noChangeAspect="1" noEditPoints="1"/>
          </p:cNvSpPr>
          <p:nvPr/>
        </p:nvSpPr>
        <p:spPr bwMode="auto">
          <a:xfrm>
            <a:off x="7804888" y="476641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EE4F388-4518-7CA1-5430-5CE1B2AEB818}"/>
              </a:ext>
            </a:extLst>
          </p:cNvPr>
          <p:cNvSpPr txBox="1"/>
          <p:nvPr/>
        </p:nvSpPr>
        <p:spPr>
          <a:xfrm>
            <a:off x="8126284" y="4661588"/>
            <a:ext cx="369057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Powerful, enterprise-grade Data Factory experience with the best of ADF and Power Query together</a:t>
            </a:r>
          </a:p>
        </p:txBody>
      </p:sp>
      <p:sp>
        <p:nvSpPr>
          <p:cNvPr id="6" name="Slide Number Placeholder 5">
            <a:extLst>
              <a:ext uri="{FF2B5EF4-FFF2-40B4-BE49-F238E27FC236}">
                <a16:creationId xmlns:a16="http://schemas.microsoft.com/office/drawing/2014/main" id="{667181FB-69D2-E84D-BFD1-871BC6487DE8}"/>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189E5746-54DD-754C-B7E9-682DF0A47772}"/>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3688726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123569-01A7-D14A-B846-BFB4D64EFB8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engineering experience</a:t>
            </a:r>
          </a:p>
        </p:txBody>
      </p:sp>
      <p:sp>
        <p:nvSpPr>
          <p:cNvPr id="2" name="Subtitle 1">
            <a:extLst>
              <a:ext uri="{FF2B5EF4-FFF2-40B4-BE49-F238E27FC236}">
                <a16:creationId xmlns:a16="http://schemas.microsoft.com/office/drawing/2014/main" id="{1247F9BA-0598-DD4A-AF46-7BC542F938AC}"/>
              </a:ext>
            </a:extLst>
          </p:cNvPr>
          <p:cNvSpPr>
            <a:spLocks noGrp="1"/>
          </p:cNvSpPr>
          <p:nvPr>
            <p:ph type="subTitle" idx="1"/>
          </p:nvPr>
        </p:nvSpPr>
        <p:spPr/>
        <p:txBody>
          <a:bodyPr/>
          <a:lstStyle/>
          <a:p>
            <a:r>
              <a:rPr lang="en-US"/>
              <a:t>Build you data estate and empower data engineers with a world-class Spark platform, fully integrated with Data Factory, to transform and democratize data at scale</a:t>
            </a:r>
          </a:p>
        </p:txBody>
      </p:sp>
      <p:sp>
        <p:nvSpPr>
          <p:cNvPr id="8" name="PageRight_E761">
            <a:extLst>
              <a:ext uri="{FF2B5EF4-FFF2-40B4-BE49-F238E27FC236}">
                <a16:creationId xmlns:a16="http://schemas.microsoft.com/office/drawing/2014/main" id="{607BD343-D02E-B242-80D8-35C564149915}"/>
              </a:ext>
              <a:ext uri="{C183D7F6-B498-43B3-948B-1728B52AA6E4}">
                <adec:decorative xmlns:adec="http://schemas.microsoft.com/office/drawing/2017/decorative" val="1"/>
              </a:ext>
            </a:extLst>
          </p:cNvPr>
          <p:cNvSpPr>
            <a:spLocks noChangeAspect="1" noEditPoints="1"/>
          </p:cNvSpPr>
          <p:nvPr/>
        </p:nvSpPr>
        <p:spPr bwMode="auto">
          <a:xfrm>
            <a:off x="7813026" y="254031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A908C5F9-C1A5-884D-9B49-5B901C154357}"/>
              </a:ext>
              <a:ext uri="{C183D7F6-B498-43B3-948B-1728B52AA6E4}">
                <adec:decorative xmlns:adec="http://schemas.microsoft.com/office/drawing/2017/decorative" val="1"/>
              </a:ext>
            </a:extLst>
          </p:cNvPr>
          <p:cNvSpPr>
            <a:spLocks noChangeAspect="1" noEditPoints="1"/>
          </p:cNvSpPr>
          <p:nvPr/>
        </p:nvSpPr>
        <p:spPr bwMode="auto">
          <a:xfrm>
            <a:off x="7813026" y="351534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32DE3EE1-46B6-1849-BDEA-2790990A85EF}"/>
              </a:ext>
              <a:ext uri="{C183D7F6-B498-43B3-948B-1728B52AA6E4}">
                <adec:decorative xmlns:adec="http://schemas.microsoft.com/office/drawing/2017/decorative" val="1"/>
              </a:ext>
            </a:extLst>
          </p:cNvPr>
          <p:cNvSpPr>
            <a:spLocks noChangeAspect="1" noEditPoints="1"/>
          </p:cNvSpPr>
          <p:nvPr/>
        </p:nvSpPr>
        <p:spPr bwMode="auto">
          <a:xfrm>
            <a:off x="7813026" y="4172191"/>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160F9981-EE0B-C948-B0DE-00E9351F5EB3}"/>
              </a:ext>
              <a:ext uri="{C183D7F6-B498-43B3-948B-1728B52AA6E4}">
                <adec:decorative xmlns:adec="http://schemas.microsoft.com/office/drawing/2017/decorative" val="1"/>
              </a:ext>
            </a:extLst>
          </p:cNvPr>
          <p:cNvSpPr>
            <a:spLocks noChangeAspect="1" noEditPoints="1"/>
          </p:cNvSpPr>
          <p:nvPr/>
        </p:nvSpPr>
        <p:spPr bwMode="auto">
          <a:xfrm>
            <a:off x="7813026" y="4847493"/>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PageRight_E761">
            <a:extLst>
              <a:ext uri="{FF2B5EF4-FFF2-40B4-BE49-F238E27FC236}">
                <a16:creationId xmlns:a16="http://schemas.microsoft.com/office/drawing/2014/main" id="{DA6F1AF3-02EE-2A46-A090-1D529592CBAC}"/>
              </a:ext>
              <a:ext uri="{C183D7F6-B498-43B3-948B-1728B52AA6E4}">
                <adec:decorative xmlns:adec="http://schemas.microsoft.com/office/drawing/2017/decorative" val="1"/>
              </a:ext>
            </a:extLst>
          </p:cNvPr>
          <p:cNvSpPr>
            <a:spLocks noChangeAspect="1" noEditPoints="1"/>
          </p:cNvSpPr>
          <p:nvPr/>
        </p:nvSpPr>
        <p:spPr bwMode="auto">
          <a:xfrm>
            <a:off x="7813026" y="3006027"/>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295C480-4FB2-F348-8199-B46E09253D9D}"/>
              </a:ext>
            </a:extLst>
          </p:cNvPr>
          <p:cNvSpPr txBox="1"/>
          <p:nvPr/>
        </p:nvSpPr>
        <p:spPr>
          <a:xfrm>
            <a:off x="8129898" y="2501253"/>
            <a:ext cx="3335940" cy="2800767"/>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World-class Spark serverless compute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Pro and low-code authoring experience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Schedule and orchestrate data transformations with notebooks and Spark jobs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Launch clusters on demand and dynamically scale in, scale out, pause, and resume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Perform code-free interactive data exploration and add to your data pipeline</a:t>
            </a:r>
          </a:p>
        </p:txBody>
      </p:sp>
      <p:grpSp>
        <p:nvGrpSpPr>
          <p:cNvPr id="13" name="Group 12" descr="A chart containing Data Integration, Data Engineering, Data Warehouse, Data Science, Really time analytics, and business intelligence arranged horizontally. Below them, Serverless compute, OneLake and Security, governance and administration encapsulate them. Data Engineering is highlighted">
            <a:extLst>
              <a:ext uri="{FF2B5EF4-FFF2-40B4-BE49-F238E27FC236}">
                <a16:creationId xmlns:a16="http://schemas.microsoft.com/office/drawing/2014/main" id="{D9DA5483-4B66-222D-4E73-B2FBDE83E723}"/>
              </a:ext>
            </a:extLst>
          </p:cNvPr>
          <p:cNvGrpSpPr/>
          <p:nvPr/>
        </p:nvGrpSpPr>
        <p:grpSpPr>
          <a:xfrm>
            <a:off x="709334" y="2540126"/>
            <a:ext cx="6598086" cy="2643393"/>
            <a:chOff x="725960" y="2415431"/>
            <a:chExt cx="6598086" cy="2643393"/>
          </a:xfrm>
        </p:grpSpPr>
        <p:sp>
          <p:nvSpPr>
            <p:cNvPr id="51" name="Rounded Rectangle 50">
              <a:extLst>
                <a:ext uri="{FF2B5EF4-FFF2-40B4-BE49-F238E27FC236}">
                  <a16:creationId xmlns:a16="http://schemas.microsoft.com/office/drawing/2014/main" id="{AD1FA7DC-75A1-0262-079F-465D2D706AB1}"/>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0" name="Rounded Rectangle 49">
              <a:extLst>
                <a:ext uri="{FF2B5EF4-FFF2-40B4-BE49-F238E27FC236}">
                  <a16:creationId xmlns:a16="http://schemas.microsoft.com/office/drawing/2014/main" id="{A6035B8A-E214-4F98-1843-199378777B17}"/>
                </a:ext>
                <a:ext uri="{C183D7F6-B498-43B3-948B-1728B52AA6E4}">
                  <adec:decorative xmlns:adec="http://schemas.microsoft.com/office/drawing/2017/decorative" val="1"/>
                </a:ext>
              </a:extLst>
            </p:cNvPr>
            <p:cNvSpPr/>
            <p:nvPr/>
          </p:nvSpPr>
          <p:spPr bwMode="auto">
            <a:xfrm>
              <a:off x="1832544"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8" name="Picture 17" descr="Data Factory Logo">
              <a:extLst>
                <a:ext uri="{FF2B5EF4-FFF2-40B4-BE49-F238E27FC236}">
                  <a16:creationId xmlns:a16="http://schemas.microsoft.com/office/drawing/2014/main" id="{EBE79249-CF12-9A17-4DE2-234BD79277D5}"/>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rcRect/>
            <a:stretch/>
          </p:blipFill>
          <p:spPr>
            <a:xfrm>
              <a:off x="1138982" y="2592760"/>
              <a:ext cx="229671" cy="230120"/>
            </a:xfrm>
            <a:prstGeom prst="rect">
              <a:avLst/>
            </a:prstGeom>
          </p:spPr>
        </p:pic>
        <p:sp>
          <p:nvSpPr>
            <p:cNvPr id="20" name="Text Placeholder 2">
              <a:extLst>
                <a:ext uri="{FF2B5EF4-FFF2-40B4-BE49-F238E27FC236}">
                  <a16:creationId xmlns:a16="http://schemas.microsoft.com/office/drawing/2014/main" id="{AC487A72-8A7B-4B56-BF27-AA112B84FDC9}"/>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84F7986A-1BFB-8DD2-A92A-AF67975B56E4}"/>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3D2F0602-34B4-E654-0D19-310DA4E3FEFA}"/>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3F072732-3E32-BD6E-05D2-B50C26C729A6}"/>
                </a:ext>
                <a:ext uri="{C183D7F6-B498-43B3-948B-1728B52AA6E4}">
                  <adec:decorative xmlns:adec="http://schemas.microsoft.com/office/drawing/2017/decorative" val="1"/>
                </a:ext>
              </a:extLst>
            </p:cNvPr>
            <p:cNvSpPr/>
            <p:nvPr/>
          </p:nvSpPr>
          <p:spPr bwMode="auto">
            <a:xfrm>
              <a:off x="2939073"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6" name="Picture 25" descr="Synapse Logo">
              <a:extLst>
                <a:ext uri="{FF2B5EF4-FFF2-40B4-BE49-F238E27FC236}">
                  <a16:creationId xmlns:a16="http://schemas.microsoft.com/office/drawing/2014/main" id="{A93EF2B9-67B3-1597-2A19-9F880A9BD05F}"/>
                </a:ext>
              </a:extLst>
            </p:cNvPr>
            <p:cNvPicPr>
              <a:picLocks noChangeAspect="1"/>
            </p:cNvPicPr>
            <p:nvPr/>
          </p:nvPicPr>
          <p:blipFill>
            <a:blip r:embed="rId5">
              <a:duotone>
                <a:prstClr val="black"/>
                <a:schemeClr val="tx2">
                  <a:tint val="45000"/>
                  <a:satMod val="400000"/>
                </a:schemeClr>
              </a:duotone>
            </a:blip>
            <a:srcRect/>
            <a:stretch/>
          </p:blipFill>
          <p:spPr>
            <a:xfrm>
              <a:off x="3358382" y="2592760"/>
              <a:ext cx="221752" cy="222186"/>
            </a:xfrm>
            <a:prstGeom prst="rect">
              <a:avLst/>
            </a:prstGeom>
          </p:spPr>
        </p:pic>
        <p:sp>
          <p:nvSpPr>
            <p:cNvPr id="27" name="Text Placeholder 2">
              <a:extLst>
                <a:ext uri="{FF2B5EF4-FFF2-40B4-BE49-F238E27FC236}">
                  <a16:creationId xmlns:a16="http://schemas.microsoft.com/office/drawing/2014/main" id="{5218865F-422C-0FB3-DAA8-7C8AE3F52105}"/>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AA758136-FDB7-6E02-FB6A-11D64AA2D33F}"/>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9" name="Rounded Rectangle 28">
              <a:extLst>
                <a:ext uri="{FF2B5EF4-FFF2-40B4-BE49-F238E27FC236}">
                  <a16:creationId xmlns:a16="http://schemas.microsoft.com/office/drawing/2014/main" id="{5F66CC5A-1D9B-1CFC-6AB3-9A4A585A01B2}"/>
                </a:ext>
                <a:ext uri="{C183D7F6-B498-43B3-948B-1728B52AA6E4}">
                  <adec:decorative xmlns:adec="http://schemas.microsoft.com/office/drawing/2017/decorative" val="1"/>
                </a:ext>
              </a:extLst>
            </p:cNvPr>
            <p:cNvSpPr/>
            <p:nvPr/>
          </p:nvSpPr>
          <p:spPr bwMode="auto">
            <a:xfrm>
              <a:off x="4044881"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0" name="Picture 29" descr="Azure AI Logo">
              <a:extLst>
                <a:ext uri="{FF2B5EF4-FFF2-40B4-BE49-F238E27FC236}">
                  <a16:creationId xmlns:a16="http://schemas.microsoft.com/office/drawing/2014/main" id="{1F7CB2BF-1337-B8B3-1441-1FE6C994F512}"/>
                </a:ext>
              </a:extLst>
            </p:cNvPr>
            <p:cNvPicPr>
              <a:picLocks noChangeAspect="1"/>
            </p:cNvPicPr>
            <p:nvPr/>
          </p:nvPicPr>
          <p:blipFill>
            <a:blip r:embed="rId6">
              <a:duotone>
                <a:prstClr val="black"/>
                <a:schemeClr val="tx2">
                  <a:tint val="45000"/>
                  <a:satMod val="400000"/>
                </a:schemeClr>
              </a:duotone>
            </a:blip>
            <a:srcRect/>
            <a:stretch/>
          </p:blipFill>
          <p:spPr>
            <a:xfrm>
              <a:off x="4460437" y="2592760"/>
              <a:ext cx="234305" cy="234761"/>
            </a:xfrm>
            <a:prstGeom prst="rect">
              <a:avLst/>
            </a:prstGeom>
          </p:spPr>
        </p:pic>
        <p:sp>
          <p:nvSpPr>
            <p:cNvPr id="31" name="Text Placeholder 2">
              <a:extLst>
                <a:ext uri="{FF2B5EF4-FFF2-40B4-BE49-F238E27FC236}">
                  <a16:creationId xmlns:a16="http://schemas.microsoft.com/office/drawing/2014/main" id="{CF8AFC5B-87A7-2D90-37C4-12681B81AF53}"/>
                </a:ext>
              </a:extLst>
            </p:cNvPr>
            <p:cNvSpPr txBox="1">
              <a:spLocks/>
            </p:cNvSpPr>
            <p:nvPr/>
          </p:nvSpPr>
          <p:spPr>
            <a:xfrm>
              <a:off x="4043682"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Science</a:t>
              </a:r>
            </a:p>
          </p:txBody>
        </p:sp>
        <p:sp>
          <p:nvSpPr>
            <p:cNvPr id="32" name="Text Placeholder 2">
              <a:extLst>
                <a:ext uri="{FF2B5EF4-FFF2-40B4-BE49-F238E27FC236}">
                  <a16:creationId xmlns:a16="http://schemas.microsoft.com/office/drawing/2014/main" id="{022E0362-9B92-39A8-6888-0C902D80E0A5}"/>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2F648F62-877B-9B81-C6D3-ED571B863B79}"/>
                </a:ext>
                <a:ext uri="{C183D7F6-B498-43B3-948B-1728B52AA6E4}">
                  <adec:decorative xmlns:adec="http://schemas.microsoft.com/office/drawing/2017/decorative" val="1"/>
                </a:ext>
              </a:extLst>
            </p:cNvPr>
            <p:cNvSpPr/>
            <p:nvPr/>
          </p:nvSpPr>
          <p:spPr bwMode="auto">
            <a:xfrm>
              <a:off x="5150423"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33" descr="Data Explorer Logo">
              <a:extLst>
                <a:ext uri="{FF2B5EF4-FFF2-40B4-BE49-F238E27FC236}">
                  <a16:creationId xmlns:a16="http://schemas.microsoft.com/office/drawing/2014/main" id="{E398D592-021E-BFED-FC8D-40EF64C67A4D}"/>
                </a:ext>
              </a:extLst>
            </p:cNvPr>
            <p:cNvPicPr>
              <a:picLocks noChangeAspect="1"/>
            </p:cNvPicPr>
            <p:nvPr/>
          </p:nvPicPr>
          <p:blipFill>
            <a:blip r:embed="rId7">
              <a:duotone>
                <a:prstClr val="black"/>
                <a:schemeClr val="tx2">
                  <a:tint val="45000"/>
                  <a:satMod val="400000"/>
                </a:schemeClr>
              </a:duotone>
            </a:blip>
            <a:srcRect/>
            <a:stretch/>
          </p:blipFill>
          <p:spPr>
            <a:xfrm>
              <a:off x="5570553" y="2592760"/>
              <a:ext cx="231758" cy="232211"/>
            </a:xfrm>
            <a:prstGeom prst="rect">
              <a:avLst/>
            </a:prstGeom>
          </p:spPr>
        </p:pic>
        <p:sp>
          <p:nvSpPr>
            <p:cNvPr id="35" name="Text Placeholder 2">
              <a:extLst>
                <a:ext uri="{FF2B5EF4-FFF2-40B4-BE49-F238E27FC236}">
                  <a16:creationId xmlns:a16="http://schemas.microsoft.com/office/drawing/2014/main" id="{9FA63853-9197-35DA-1029-EAF16D9D5834}"/>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6" name="Text Placeholder 2">
              <a:extLst>
                <a:ext uri="{FF2B5EF4-FFF2-40B4-BE49-F238E27FC236}">
                  <a16:creationId xmlns:a16="http://schemas.microsoft.com/office/drawing/2014/main" id="{6E20C152-E447-812A-6354-ED1F40D5CA91}"/>
                </a:ext>
              </a:extLst>
            </p:cNvPr>
            <p:cNvSpPr txBox="1">
              <a:spLocks/>
            </p:cNvSpPr>
            <p:nvPr/>
          </p:nvSpPr>
          <p:spPr>
            <a:xfrm>
              <a:off x="51482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7" name="Rounded Rectangle 36">
              <a:extLst>
                <a:ext uri="{FF2B5EF4-FFF2-40B4-BE49-F238E27FC236}">
                  <a16:creationId xmlns:a16="http://schemas.microsoft.com/office/drawing/2014/main" id="{C473C10C-2C7D-2391-D87D-9DA0FE5DCF27}"/>
                </a:ext>
                <a:ext uri="{C183D7F6-B498-43B3-948B-1728B52AA6E4}">
                  <adec:decorative xmlns:adec="http://schemas.microsoft.com/office/drawing/2017/decorative" val="1"/>
                </a:ext>
              </a:extLst>
            </p:cNvPr>
            <p:cNvSpPr/>
            <p:nvPr/>
          </p:nvSpPr>
          <p:spPr bwMode="auto">
            <a:xfrm>
              <a:off x="6255965"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7577B293-8B83-93ED-EEE0-545EC1C4E365}"/>
                </a:ext>
              </a:extLst>
            </p:cNvPr>
            <p:cNvSpPr txBox="1">
              <a:spLocks/>
            </p:cNvSpPr>
            <p:nvPr/>
          </p:nvSpPr>
          <p:spPr>
            <a:xfrm>
              <a:off x="6256098"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9" name="Text Placeholder 2">
              <a:extLst>
                <a:ext uri="{FF2B5EF4-FFF2-40B4-BE49-F238E27FC236}">
                  <a16:creationId xmlns:a16="http://schemas.microsoft.com/office/drawing/2014/main" id="{1B7A141F-3719-F942-61AE-EB211A1F7EE0}"/>
                </a:ext>
              </a:extLst>
            </p:cNvPr>
            <p:cNvSpPr txBox="1">
              <a:spLocks/>
            </p:cNvSpPr>
            <p:nvPr/>
          </p:nvSpPr>
          <p:spPr>
            <a:xfrm>
              <a:off x="6255833"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40" name="Rounded Rectangle 39">
              <a:extLst>
                <a:ext uri="{FF2B5EF4-FFF2-40B4-BE49-F238E27FC236}">
                  <a16:creationId xmlns:a16="http://schemas.microsoft.com/office/drawing/2014/main" id="{342F3D5B-983F-E294-431F-D79D162F370B}"/>
                </a:ext>
                <a:ext uri="{C183D7F6-B498-43B3-948B-1728B52AA6E4}">
                  <adec:decorative xmlns:adec="http://schemas.microsoft.com/office/drawing/2017/decorative" val="1"/>
                </a:ext>
              </a:extLst>
            </p:cNvPr>
            <p:cNvSpPr/>
            <p:nvPr/>
          </p:nvSpPr>
          <p:spPr bwMode="auto">
            <a:xfrm>
              <a:off x="727856" y="4088144"/>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1" name="Picture 40" descr="OneLake Logo">
              <a:extLst>
                <a:ext uri="{FF2B5EF4-FFF2-40B4-BE49-F238E27FC236}">
                  <a16:creationId xmlns:a16="http://schemas.microsoft.com/office/drawing/2014/main" id="{3C3ACA73-89E7-49FE-6847-866166EDF311}"/>
                </a:ext>
              </a:extLst>
            </p:cNvPr>
            <p:cNvPicPr>
              <a:picLocks noChangeAspect="1"/>
            </p:cNvPicPr>
            <p:nvPr/>
          </p:nvPicPr>
          <p:blipFill>
            <a:blip r:embed="rId8">
              <a:duotone>
                <a:prstClr val="black"/>
                <a:schemeClr val="tx2">
                  <a:tint val="45000"/>
                  <a:satMod val="400000"/>
                </a:schemeClr>
              </a:duotone>
            </a:blip>
            <a:srcRect/>
            <a:stretch/>
          </p:blipFill>
          <p:spPr>
            <a:xfrm>
              <a:off x="894869" y="4234525"/>
              <a:ext cx="165780" cy="166104"/>
            </a:xfrm>
            <a:prstGeom prst="rect">
              <a:avLst/>
            </a:prstGeom>
          </p:spPr>
        </p:pic>
        <p:sp>
          <p:nvSpPr>
            <p:cNvPr id="42" name="Rounded Rectangle 41">
              <a:extLst>
                <a:ext uri="{FF2B5EF4-FFF2-40B4-BE49-F238E27FC236}">
                  <a16:creationId xmlns:a16="http://schemas.microsoft.com/office/drawing/2014/main" id="{B045A84D-D678-EC24-24CB-B6A35C180E59}"/>
                </a:ext>
                <a:ext uri="{C183D7F6-B498-43B3-948B-1728B52AA6E4}">
                  <adec:decorative xmlns:adec="http://schemas.microsoft.com/office/drawing/2017/decorative" val="1"/>
                </a:ext>
              </a:extLst>
            </p:cNvPr>
            <p:cNvSpPr/>
            <p:nvPr/>
          </p:nvSpPr>
          <p:spPr bwMode="auto">
            <a:xfrm>
              <a:off x="727856" y="4599958"/>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 Placeholder 2">
              <a:extLst>
                <a:ext uri="{FF2B5EF4-FFF2-40B4-BE49-F238E27FC236}">
                  <a16:creationId xmlns:a16="http://schemas.microsoft.com/office/drawing/2014/main" id="{BCD9F246-5108-2805-2EA1-E9103F56720C}"/>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4" name="Text Placeholder 2">
              <a:extLst>
                <a:ext uri="{FF2B5EF4-FFF2-40B4-BE49-F238E27FC236}">
                  <a16:creationId xmlns:a16="http://schemas.microsoft.com/office/drawing/2014/main" id="{49F78159-564D-65B2-D82F-962C18C7BE71}"/>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5" name="Rounded Rectangle 85">
              <a:extLst>
                <a:ext uri="{FF2B5EF4-FFF2-40B4-BE49-F238E27FC236}">
                  <a16:creationId xmlns:a16="http://schemas.microsoft.com/office/drawing/2014/main" id="{679985DF-7FB4-36D5-9C65-F3C74CDFAABD}"/>
                </a:ext>
                <a:ext uri="{C183D7F6-B498-43B3-948B-1728B52AA6E4}">
                  <adec:decorative xmlns:adec="http://schemas.microsoft.com/office/drawing/2017/decorative" val="1"/>
                </a:ext>
              </a:extLst>
            </p:cNvPr>
            <p:cNvSpPr/>
            <p:nvPr/>
          </p:nvSpPr>
          <p:spPr bwMode="auto">
            <a:xfrm>
              <a:off x="727591" y="3576330"/>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 Placeholder 2">
              <a:extLst>
                <a:ext uri="{FF2B5EF4-FFF2-40B4-BE49-F238E27FC236}">
                  <a16:creationId xmlns:a16="http://schemas.microsoft.com/office/drawing/2014/main" id="{A6197215-4F01-3292-13FF-292B64E047D2}"/>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7" name="Picture 46">
              <a:extLst>
                <a:ext uri="{FF2B5EF4-FFF2-40B4-BE49-F238E27FC236}">
                  <a16:creationId xmlns:a16="http://schemas.microsoft.com/office/drawing/2014/main" id="{5E937360-D1E1-C206-1B74-C0FCE9351F1A}"/>
                </a:ext>
              </a:extLst>
            </p:cNvPr>
            <p:cNvPicPr>
              <a:picLocks noChangeAspect="1"/>
            </p:cNvPicPr>
            <p:nvPr/>
          </p:nvPicPr>
          <p:blipFill rotWithShape="1">
            <a:blip r:embed="rId9">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8" name="Picture 47">
              <a:extLst>
                <a:ext uri="{FF2B5EF4-FFF2-40B4-BE49-F238E27FC236}">
                  <a16:creationId xmlns:a16="http://schemas.microsoft.com/office/drawing/2014/main" id="{6A174D02-FD40-5EC4-6DBC-1D8A7ED9B302}"/>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6662730" y="2599816"/>
              <a:ext cx="254022" cy="254022"/>
            </a:xfrm>
            <a:prstGeom prst="rect">
              <a:avLst/>
            </a:prstGeom>
          </p:spPr>
        </p:pic>
        <p:pic>
          <p:nvPicPr>
            <p:cNvPr id="49" name="Picture 48">
              <a:extLst>
                <a:ext uri="{FF2B5EF4-FFF2-40B4-BE49-F238E27FC236}">
                  <a16:creationId xmlns:a16="http://schemas.microsoft.com/office/drawing/2014/main" id="{C3D6CCF6-4A38-2670-3E92-A7E5C4912DE5}"/>
                </a:ext>
              </a:extLst>
            </p:cNvPr>
            <p:cNvPicPr>
              <a:picLocks noChangeAspect="1"/>
            </p:cNvPicPr>
            <p:nvPr/>
          </p:nvPicPr>
          <p:blipFill>
            <a:blip r:embed="rId12"/>
            <a:stretch>
              <a:fillRect/>
            </a:stretch>
          </p:blipFill>
          <p:spPr>
            <a:xfrm>
              <a:off x="886796" y="4738429"/>
              <a:ext cx="181925" cy="181925"/>
            </a:xfrm>
            <a:prstGeom prst="rect">
              <a:avLst/>
            </a:prstGeom>
          </p:spPr>
        </p:pic>
        <p:sp>
          <p:nvSpPr>
            <p:cNvPr id="52" name="Text Placeholder 2">
              <a:extLst>
                <a:ext uri="{FF2B5EF4-FFF2-40B4-BE49-F238E27FC236}">
                  <a16:creationId xmlns:a16="http://schemas.microsoft.com/office/drawing/2014/main" id="{FE81C659-5197-2D69-A600-45DABDBD0896}"/>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3" name="Picture 2" descr="A blue and black logo&#10;&#10;Description automatically generated with low confidence">
              <a:extLst>
                <a:ext uri="{FF2B5EF4-FFF2-40B4-BE49-F238E27FC236}">
                  <a16:creationId xmlns:a16="http://schemas.microsoft.com/office/drawing/2014/main" id="{3C7316D8-7E08-6A16-5FD7-4E3A9562DD8D}"/>
                </a:ext>
              </a:extLst>
            </p:cNvPr>
            <p:cNvPicPr>
              <a:picLocks noChangeAspect="1"/>
            </p:cNvPicPr>
            <p:nvPr/>
          </p:nvPicPr>
          <p:blipFill>
            <a:blip r:embed="rId13"/>
            <a:stretch>
              <a:fillRect/>
            </a:stretch>
          </p:blipFill>
          <p:spPr>
            <a:xfrm>
              <a:off x="2234342" y="2595762"/>
              <a:ext cx="254439" cy="254936"/>
            </a:xfrm>
            <a:prstGeom prst="rect">
              <a:avLst/>
            </a:prstGeom>
          </p:spPr>
        </p:pic>
      </p:grpSp>
      <p:sp>
        <p:nvSpPr>
          <p:cNvPr id="6" name="Slide Number Placeholder 5">
            <a:extLst>
              <a:ext uri="{FF2B5EF4-FFF2-40B4-BE49-F238E27FC236}">
                <a16:creationId xmlns:a16="http://schemas.microsoft.com/office/drawing/2014/main" id="{1D4639A4-FD38-614D-A63E-C97501467BDC}"/>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D26EB466-6BBE-B244-9BF6-78826EA49F8D}"/>
              </a:ext>
              <a:ext uri="{C183D7F6-B498-43B3-948B-1728B52AA6E4}">
                <adec:decorative xmlns:adec="http://schemas.microsoft.com/office/drawing/2017/decorative" val="1"/>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Tree>
    <p:extLst>
      <p:ext uri="{BB962C8B-B14F-4D97-AF65-F5344CB8AC3E}">
        <p14:creationId xmlns:p14="http://schemas.microsoft.com/office/powerpoint/2010/main" val="2945283180"/>
      </p:ext>
    </p:extLst>
  </p:cSld>
  <p:clrMapOvr>
    <a:masterClrMapping/>
  </p:clrMapOvr>
</p:sld>
</file>

<file path=ppt/theme/theme1.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2131</TotalTime>
  <Words>3375</Words>
  <Application>Microsoft Office PowerPoint</Application>
  <PresentationFormat>Widescreen</PresentationFormat>
  <Paragraphs>443</Paragraphs>
  <Slides>21</Slides>
  <Notes>20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Aptos</vt:lpstr>
      <vt:lpstr>Arial</vt:lpstr>
      <vt:lpstr>Calibri</vt:lpstr>
      <vt:lpstr>Calibri Light</vt:lpstr>
      <vt:lpstr>Segoe UI</vt:lpstr>
      <vt:lpstr>Segoe UI Semibold</vt:lpstr>
      <vt:lpstr>Segoe UI Semilight</vt:lpstr>
      <vt:lpstr>Times New Roman</vt:lpstr>
      <vt:lpstr>Wingdings</vt:lpstr>
      <vt:lpstr>Section Title Slides</vt:lpstr>
      <vt:lpstr>Title Slides</vt:lpstr>
      <vt:lpstr>Microsoft Fabric</vt:lpstr>
      <vt:lpstr>Introducing the new Microsoft Fabric solution</vt:lpstr>
      <vt:lpstr>Today’s data value creation challenges</vt:lpstr>
      <vt:lpstr>Introducing Microsoft Fabric––a unified analytics solution for the era of AI </vt:lpstr>
      <vt:lpstr>Experiences overview</vt:lpstr>
      <vt:lpstr>Six key experiences for end-to-end analytics</vt:lpstr>
      <vt:lpstr>Six key experiences for end-to-end analytics</vt:lpstr>
      <vt:lpstr>Data integration experience</vt:lpstr>
      <vt:lpstr>Data engineering experience</vt:lpstr>
      <vt:lpstr>Data warehouse experience</vt:lpstr>
      <vt:lpstr>Data science experience</vt:lpstr>
      <vt:lpstr>Real-time analytics experience</vt:lpstr>
      <vt:lpstr>Business intelligence experience</vt:lpstr>
      <vt:lpstr>Serverless compute</vt:lpstr>
      <vt:lpstr>Unified data foundation with OneLake</vt:lpstr>
      <vt:lpstr>Persistent data governance and security</vt:lpstr>
      <vt:lpstr>OneLake overview</vt:lpstr>
      <vt:lpstr>OneLake for all domains</vt:lpstr>
      <vt:lpstr>OneLake for all data</vt:lpstr>
      <vt:lpstr>One copy for all computers</vt:lpstr>
      <vt:lpstr>OneLake data 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Fabric</dc:title>
  <dc:creator>Harsha Pilli (HE/HIM)</dc:creator>
  <cp:lastModifiedBy>Harsha Pilli (HE/HIM)</cp:lastModifiedBy>
  <cp:revision>2</cp:revision>
  <dcterms:created xsi:type="dcterms:W3CDTF">2023-09-08T18:55:04Z</dcterms:created>
  <dcterms:modified xsi:type="dcterms:W3CDTF">2023-09-15T17:59:50Z</dcterms:modified>
</cp:coreProperties>
</file>